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drawings/drawing8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83" r:id="rId3"/>
    <p:sldId id="257" r:id="rId4"/>
    <p:sldId id="258" r:id="rId5"/>
    <p:sldId id="263" r:id="rId6"/>
    <p:sldId id="265" r:id="rId7"/>
    <p:sldId id="262" r:id="rId8"/>
    <p:sldId id="260" r:id="rId9"/>
    <p:sldId id="261" r:id="rId10"/>
    <p:sldId id="266" r:id="rId11"/>
    <p:sldId id="270" r:id="rId12"/>
    <p:sldId id="269" r:id="rId13"/>
    <p:sldId id="264" r:id="rId14"/>
    <p:sldId id="268" r:id="rId15"/>
    <p:sldId id="259" r:id="rId16"/>
    <p:sldId id="276" r:id="rId17"/>
    <p:sldId id="280" r:id="rId18"/>
    <p:sldId id="282" r:id="rId19"/>
    <p:sldId id="275" r:id="rId20"/>
    <p:sldId id="272" r:id="rId21"/>
    <p:sldId id="273" r:id="rId22"/>
    <p:sldId id="274" r:id="rId23"/>
    <p:sldId id="277" r:id="rId24"/>
    <p:sldId id="278" r:id="rId25"/>
    <p:sldId id="267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093" autoAdjust="0"/>
    <p:restoredTop sz="94619" autoAdjust="0"/>
  </p:normalViewPr>
  <p:slideViewPr>
    <p:cSldViewPr>
      <p:cViewPr>
        <p:scale>
          <a:sx n="100" d="100"/>
          <a:sy n="100" d="100"/>
        </p:scale>
        <p:origin x="-50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1\AllDocs\&#1074;&#1089;&#1077;_&#1044;&#1048;&#1040;&#1043;&#1056;&#1040;&#1052;&#1052;&#1067;!!!!!!!\&#1076;&#1080;&#1072;&#1075;&#1088;&#1072;&#1084;&#1084;&#1099;%20&#1076;&#1086;&#1093;&#1086;&#1076;&#1099;\&#1044;&#1080;&#1072;&#1075;&#1088;&#1072;&#1084;&#1084;&#1099;%20&#1088;&#1072;&#1081;&#1086;&#1085;&#1085;&#1086;&#1075;&#1086;%202018%20(&#1076;&#1086;&#1093;&#1086;&#1076;&#1099;%20&#1087;&#1083;&#1072;&#1085;)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SERVER1\AllDocs\&#1074;&#1089;&#1077;_&#1044;&#1048;&#1040;&#1043;&#1056;&#1040;&#1052;&#1052;&#1067;!!!!!!!\&#1076;&#1080;&#1072;&#1075;&#1088;&#1072;&#1084;&#1084;&#1099;%20&#1088;&#1072;&#1089;&#1093;&#1086;&#1076;&#1099;\&#1088;&#1072;&#1081;&#1086;&#1085;&#1085;&#1099;&#1081;\&#1044;&#1080;&#1072;&#1075;&#1088;&#1072;&#1084;&#1084;&#1099;%20&#1088;&#1072;&#1081;&#1086;&#1085;&#1085;&#1086;&#1075;&#1086;%20&#1085;&#1072;%202018%20(&#1088;&#1072;&#1089;&#1093;&#1086;&#1076;&#1099;)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\\SERVER1\AllDocs\&#1074;&#1089;&#1077;_&#1044;&#1048;&#1040;&#1043;&#1056;&#1040;&#1052;&#1052;&#1067;!!!!!!!\&#1076;&#1080;&#1072;&#1075;&#1088;&#1072;&#1084;&#1084;&#1099;%20&#1088;&#1072;&#1089;&#1093;&#1086;&#1076;&#1099;\&#1088;&#1072;&#1081;&#1086;&#1085;&#1085;&#1099;&#1081;\&#1044;&#1080;&#1072;&#1075;&#1088;&#1072;&#1084;&#1084;&#1099;%20&#1088;&#1072;&#1081;&#1086;&#1085;&#1085;&#1086;&#1075;&#1086;%20&#1085;&#1072;%202018%20(&#1088;&#1072;&#1089;&#1093;&#1086;&#1076;&#1099;)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1\AllDocs\&#1074;&#1089;&#1077;_&#1044;&#1048;&#1040;&#1043;&#1056;&#1040;&#1052;&#1052;&#1067;!!!!!!!\&#1076;&#1080;&#1072;&#1075;&#1088;&#1072;&#1084;&#1084;&#1099;%20&#1088;&#1072;&#1089;&#1093;&#1086;&#1076;&#1099;\&#1088;&#1072;&#1081;&#1086;&#1085;&#1085;&#1099;&#1081;\&#1044;&#1080;&#1072;&#1075;&#1088;&#1072;&#1084;&#1084;&#1099;%20&#1088;&#1072;&#1081;&#1086;&#1085;&#1085;&#1086;&#1075;&#1086;%20&#1085;&#1072;%202018%20(&#1088;&#1072;&#1089;&#1093;&#1086;&#1076;&#1099;)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1\AllDocs\&#1074;&#1089;&#1077;_&#1044;&#1048;&#1040;&#1043;&#1056;&#1040;&#1052;&#1052;&#1067;!!!!!!!\&#1076;&#1080;&#1072;&#1075;&#1088;&#1072;&#1084;&#1084;&#1099;%20&#1088;&#1072;&#1089;&#1093;&#1086;&#1076;&#1099;\&#1088;&#1072;&#1081;&#1086;&#1085;&#1085;&#1099;&#1081;\&#1044;&#1080;&#1072;&#1075;&#1088;&#1072;&#1084;&#1084;&#1099;%20&#1088;&#1072;&#1081;&#1086;&#1085;&#1085;&#1086;&#1075;&#1086;%20&#1085;&#1072;%202018%20(&#1088;&#1072;&#1089;&#1093;&#1086;&#1076;&#1099;)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1\AllDocs\&#1074;&#1089;&#1077;_&#1044;&#1048;&#1040;&#1043;&#1056;&#1040;&#1052;&#1052;&#1067;!!!!!!!\&#1076;&#1080;&#1072;&#1075;&#1088;&#1072;&#1084;&#1084;&#1099;%20&#1088;&#1072;&#1089;&#1093;&#1086;&#1076;&#1099;\&#1088;&#1072;&#1081;&#1086;&#1085;&#1085;&#1099;&#1081;\&#1044;&#1080;&#1072;&#1075;&#1088;&#1072;&#1084;&#1084;&#1099;%20&#1088;&#1072;&#1081;&#1086;&#1085;&#1085;&#1086;&#1075;&#1086;%20&#1085;&#1072;%202018%20(&#1088;&#1072;&#1089;&#1093;&#1086;&#1076;&#1099;)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\\SERVER1\AllDocs\&#1074;&#1089;&#1077;_&#1044;&#1048;&#1040;&#1043;&#1056;&#1040;&#1052;&#1052;&#1067;!!!!!!!\&#1076;&#1080;&#1072;&#1075;&#1088;&#1072;&#1084;&#1084;&#1099;%20&#1088;&#1072;&#1089;&#1093;&#1086;&#1076;&#1099;\&#1088;&#1072;&#1081;&#1086;&#1085;&#1085;&#1099;&#1081;\&#1044;&#1080;&#1072;&#1075;&#1088;&#1072;&#1084;&#1084;&#1099;%20&#1088;&#1072;&#1081;&#1086;&#1085;&#1085;&#1086;&#1075;&#1086;%20&#1085;&#1072;%202018%20(&#1088;&#1072;&#1089;&#1093;&#1086;&#1076;&#1099;)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\\SERVER1\AllDocs\&#1074;&#1089;&#1077;_&#1044;&#1048;&#1040;&#1043;&#1056;&#1040;&#1052;&#1052;&#1067;!!!!!!!\&#1076;&#1080;&#1072;&#1075;&#1088;&#1072;&#1084;&#1084;&#1099;%20&#1088;&#1072;&#1089;&#1093;&#1086;&#1076;&#1099;\&#1088;&#1072;&#1081;&#1086;&#1085;&#1085;&#1099;&#1081;\&#1044;&#1080;&#1072;&#1075;&#1088;&#1072;&#1084;&#1084;&#1099;%20&#1088;&#1072;&#1081;&#1086;&#1085;&#1085;&#1086;&#1075;&#1086;%20&#1085;&#1072;%202018%20(&#1088;&#1072;&#1089;&#1093;&#1086;&#1076;&#1099;)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1\AllDocs\&#1074;&#1089;&#1077;_&#1044;&#1048;&#1040;&#1043;&#1056;&#1040;&#1052;&#1052;&#1067;!!!!!!!\&#1076;&#1080;&#1072;&#1075;&#1088;&#1072;&#1084;&#1084;&#1099;%20&#1076;&#1086;&#1093;&#1086;&#1076;&#1099;\&#1044;&#1080;&#1072;&#1075;&#1088;&#1072;&#1084;&#1084;&#1099;%20&#1088;&#1072;&#1081;&#1086;&#1085;&#1085;&#1086;&#1075;&#1086;%20&#1087;&#1091;&#1073;&#1083;&#1080;&#1095;&#1085;&#1099;&#1077;%20&#1085;&#1072;%202018%20(&#1076;&#1086;&#1093;&#1086;&#1076;&#1099;%20&#1073;&#1102;&#1076;&#1078;&#1077;&#1090;%20&#1087;&#1083;&#1072;&#1085;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1\AllDocs\&#1074;&#1089;&#1077;_&#1044;&#1048;&#1040;&#1043;&#1056;&#1040;&#1052;&#1052;&#1067;!!!!!!!\&#1076;&#1080;&#1072;&#1075;&#1088;&#1072;&#1084;&#1084;&#1099;%20&#1076;&#1086;&#1093;&#1086;&#1076;&#1099;\&#1044;&#1080;&#1072;&#1075;&#1088;&#1072;&#1084;&#1084;&#1099;%20&#1088;&#1072;&#1081;&#1086;&#1085;&#1085;&#1086;&#1075;&#1086;%20&#1087;&#1091;&#1073;&#1083;&#1080;&#1095;&#1085;&#1099;&#1077;%20&#1085;&#1072;%202018%20(&#1076;&#1086;&#1093;&#1086;&#1076;&#1099;%20&#1073;&#1102;&#1076;&#1078;&#1077;&#1090;%20&#1087;&#1083;&#1072;&#1085;)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ERVER1\AllDocs\&#1074;&#1089;&#1077;_&#1044;&#1048;&#1040;&#1043;&#1056;&#1040;&#1052;&#1052;&#1067;!!!!!!!\&#1076;&#1080;&#1072;&#1075;&#1088;&#1072;&#1084;&#1084;&#1099;%20&#1076;&#1086;&#1093;&#1086;&#1076;&#1099;\&#1044;&#1080;&#1072;&#1075;&#1088;&#1072;&#1084;&#1084;&#1099;%20&#1088;&#1072;&#1081;&#1086;&#1085;&#1085;&#1086;&#1075;&#1086;%202018%20(&#1076;&#1086;&#1093;&#1086;&#1076;&#1099;%20&#1087;&#1083;&#1072;&#1085;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1\AllDocs\&#1074;&#1089;&#1077;_&#1044;&#1048;&#1040;&#1043;&#1056;&#1040;&#1052;&#1052;&#1067;!!!!!!!\&#1076;&#1080;&#1072;&#1075;&#1088;&#1072;&#1084;&#1084;&#1099;%20&#1076;&#1086;&#1093;&#1086;&#1076;&#1099;\&#1044;&#1080;&#1072;&#1075;&#1088;&#1072;&#1084;&#1084;&#1099;%20&#1088;&#1072;&#1081;&#1086;&#1085;&#1085;&#1086;&#1075;&#1086;%20&#1087;&#1091;&#1073;&#1083;&#1080;&#1095;&#1085;&#1099;&#1077;%20&#1085;&#1072;%202018%20(&#1076;&#1086;&#1093;&#1086;&#1076;&#1099;%20&#1073;&#1102;&#1076;&#1078;&#1077;&#1090;%20&#1087;&#1083;&#1072;&#1085;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1\AllDocs\&#1074;&#1089;&#1077;_&#1044;&#1048;&#1040;&#1043;&#1056;&#1040;&#1052;&#1052;&#1067;!!!!!!!\&#1076;&#1080;&#1072;&#1075;&#1088;&#1072;&#1084;&#1084;&#1099;%20&#1076;&#1086;&#1093;&#1086;&#1076;&#1099;\&#1044;&#1080;&#1072;&#1075;&#1088;&#1072;&#1084;&#1084;&#1099;%20&#1088;&#1072;&#1081;&#1086;&#1085;&#1085;&#1086;&#1075;&#1086;%20&#1087;&#1091;&#1073;&#1083;&#1080;&#1095;&#1085;&#1099;&#1077;%20&#1085;&#1072;%202018%20(&#1076;&#1086;&#1093;&#1086;&#1076;&#1099;%20&#1073;&#1102;&#1076;&#1078;&#1077;&#1090;%20&#1087;&#1083;&#1072;&#1085;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1\AllDocs\&#1074;&#1089;&#1077;_&#1044;&#1048;&#1040;&#1043;&#1056;&#1040;&#1052;&#1052;&#1067;!!!!!!!\&#1076;&#1080;&#1072;&#1075;&#1088;&#1072;&#1084;&#1084;&#1099;%20&#1076;&#1086;&#1093;&#1086;&#1076;&#1099;\&#1044;&#1080;&#1072;&#1075;&#1088;&#1072;&#1084;&#1084;&#1099;%20&#1088;&#1072;&#1081;&#1086;&#1085;&#1085;&#1086;&#1075;&#1086;%20&#1087;&#1091;&#1073;&#1083;&#1080;&#1095;&#1085;&#1099;&#1077;%20&#1085;&#1072;%202018%20(&#1076;&#1086;&#1093;&#1086;&#1076;&#1099;%20&#1073;&#1102;&#1076;&#1078;&#1077;&#1090;%20&#1087;&#1083;&#1072;&#1085;)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SERVER1\AllDocs\&#1074;&#1089;&#1077;_&#1044;&#1048;&#1040;&#1043;&#1056;&#1040;&#1052;&#1052;&#1067;!!!!!!!\&#1076;&#1080;&#1072;&#1075;&#1088;&#1072;&#1084;&#1084;&#1099;%20&#1076;&#1086;&#1093;&#1086;&#1076;&#1099;\&#1044;&#1080;&#1072;&#1075;&#1088;&#1072;&#1084;&#1084;&#1099;%20&#1088;&#1072;&#1081;&#1086;&#1085;&#1085;&#1086;&#1075;&#1086;%20&#1087;&#1091;&#1073;&#1083;&#1080;&#1095;&#1085;&#1099;&#1077;%20&#1085;&#1072;%202018%20(&#1076;&#1086;&#1093;&#1086;&#1076;&#1099;%20&#1073;&#1102;&#1076;&#1078;&#1077;&#1090;%20&#1087;&#1083;&#1072;&#1085;)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SERVER1\AllDocs\&#1074;&#1089;&#1077;_&#1044;&#1048;&#1040;&#1043;&#1056;&#1040;&#1052;&#1052;&#1067;!!!!!!!\&#1076;&#1080;&#1072;&#1075;&#1088;&#1072;&#1084;&#1084;&#1099;%20&#1076;&#1086;&#1093;&#1086;&#1076;&#1099;\&#1044;&#1080;&#1072;&#1075;&#1088;&#1072;&#1084;&#1084;&#1099;%20&#1088;&#1072;&#1081;&#1086;&#1085;&#1085;&#1086;&#1075;&#1086;%202018%20(&#1076;&#1086;&#1093;&#1086;&#1076;&#1099;%20&#1087;&#1083;&#1072;&#1085;)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SERVER1\AllDocs\&#1074;&#1089;&#1077;_&#1044;&#1048;&#1040;&#1043;&#1056;&#1040;&#1052;&#1052;&#1067;!!!!!!!\&#1076;&#1080;&#1072;&#1075;&#1088;&#1072;&#1084;&#1084;&#1099;%20&#1088;&#1072;&#1089;&#1093;&#1086;&#1076;&#1099;\&#1088;&#1072;&#1081;&#1086;&#1085;&#1085;&#1099;&#1081;\&#1044;&#1080;&#1072;&#1075;&#1088;&#1072;&#1084;&#1084;&#1099;%20&#1088;&#1072;&#1081;&#1086;&#1085;&#1085;&#1086;&#1075;&#1086;%20&#1085;&#1072;%202018%20(&#1088;&#1072;&#1089;&#1093;&#1086;&#1076;&#1099;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2000" baseline="0" dirty="0">
                <a:latin typeface="Times New Roman" pitchFamily="18" charset="0"/>
                <a:cs typeface="Times New Roman" pitchFamily="18" charset="0"/>
              </a:rPr>
              <a:t>Структура доходов районного бюджета </a:t>
            </a:r>
          </a:p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2000" baseline="0" dirty="0">
                <a:latin typeface="Times New Roman" pitchFamily="18" charset="0"/>
                <a:cs typeface="Times New Roman" pitchFamily="18" charset="0"/>
              </a:rPr>
              <a:t> за 2017 год (бюджет)</a:t>
            </a:r>
          </a:p>
        </c:rich>
      </c:tx>
      <c:layout/>
    </c:title>
    <c:plotArea>
      <c:layout/>
      <c:pie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3899274097014044"/>
                  <c:y val="8.4884146256108253E-2"/>
                </c:manualLayout>
              </c:layout>
              <c:showPercent val="1"/>
            </c:dLbl>
            <c:dLbl>
              <c:idx val="1"/>
              <c:layout>
                <c:manualLayout>
                  <c:x val="0.14213180465412534"/>
                  <c:y val="-0.26111597668500841"/>
                </c:manualLayout>
              </c:layout>
              <c:showPercent val="1"/>
            </c:dLbl>
            <c:numFmt formatCode="General" sourceLinked="0"/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Лист5!$A$3:$A$4</c:f>
              <c:strCache>
                <c:ptCount val="2"/>
                <c:pt idx="0">
                  <c:v>Собственные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Лист5!$B$3:$B$4</c:f>
              <c:numCache>
                <c:formatCode>General</c:formatCode>
                <c:ptCount val="2"/>
                <c:pt idx="0">
                  <c:v>67000.2</c:v>
                </c:pt>
                <c:pt idx="1">
                  <c:v>135235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600" b="1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4011223335217649"/>
          <c:y val="0.35095337184271264"/>
          <c:w val="0.34593261400219111"/>
          <c:h val="0.33751353417367652"/>
        </c:manualLayout>
      </c:layout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4.5929680664916893E-2"/>
          <c:y val="0.11297360746573352"/>
          <c:w val="0.84773512685914265"/>
          <c:h val="0.74670555069505795"/>
        </c:manualLayout>
      </c:layout>
      <c:bar3DChart>
        <c:barDir val="col"/>
        <c:grouping val="stacked"/>
        <c:ser>
          <c:idx val="0"/>
          <c:order val="0"/>
          <c:tx>
            <c:strRef>
              <c:f>Лист1!$A$5</c:f>
              <c:strCache>
                <c:ptCount val="1"/>
                <c:pt idx="0">
                  <c:v>Непрограммные расходы бюджета</c:v>
                </c:pt>
              </c:strCache>
            </c:strRef>
          </c:tx>
          <c:dLbls>
            <c:dLbl>
              <c:idx val="0"/>
              <c:layout>
                <c:manualLayout>
                  <c:x val="0.14727252843394567"/>
                  <c:y val="-0.13605890930300377"/>
                </c:manualLayout>
              </c:layout>
              <c:showVal val="1"/>
            </c:dLbl>
            <c:dLbl>
              <c:idx val="1"/>
              <c:layout>
                <c:manualLayout>
                  <c:x val="0.14315715223097114"/>
                  <c:y val="-9.1750364537766527E-2"/>
                </c:manualLayout>
              </c:layout>
              <c:showVal val="1"/>
            </c:dLbl>
            <c:dLbl>
              <c:idx val="2"/>
              <c:layout>
                <c:manualLayout>
                  <c:x val="0.14548611111111162"/>
                  <c:y val="-0.21116389617964421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Лист1!$B$4:$D$4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Лист1!$B$5:$D$5</c:f>
              <c:numCache>
                <c:formatCode>General</c:formatCode>
                <c:ptCount val="3"/>
                <c:pt idx="0">
                  <c:v>211550.6</c:v>
                </c:pt>
                <c:pt idx="1">
                  <c:v>200368.4</c:v>
                </c:pt>
                <c:pt idx="2">
                  <c:v>215372.5</c:v>
                </c:pt>
              </c:numCache>
            </c:numRef>
          </c:val>
        </c:ser>
        <c:ser>
          <c:idx val="1"/>
          <c:order val="1"/>
          <c:tx>
            <c:strRef>
              <c:f>Лист1!$A$6</c:f>
              <c:strCache>
                <c:ptCount val="1"/>
                <c:pt idx="0">
                  <c:v>Программные расходы бюджета</c:v>
                </c:pt>
              </c:strCache>
            </c:strRef>
          </c:tx>
          <c:dLbls>
            <c:dLbl>
              <c:idx val="0"/>
              <c:layout>
                <c:manualLayout>
                  <c:x val="0.14091054243219664"/>
                  <c:y val="-2.6338145231846018E-2"/>
                </c:manualLayout>
              </c:layout>
              <c:showVal val="1"/>
            </c:dLbl>
            <c:dLbl>
              <c:idx val="1"/>
              <c:layout>
                <c:manualLayout>
                  <c:x val="0.12534722222222244"/>
                  <c:y val="-5.2739670427794504E-2"/>
                </c:manualLayout>
              </c:layout>
              <c:showVal val="1"/>
            </c:dLbl>
            <c:dLbl>
              <c:idx val="2"/>
              <c:layout>
                <c:manualLayout>
                  <c:x val="0.13611111111111121"/>
                  <c:y val="-2.8238845144357001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Лист1!$B$4:$D$4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Лист1!$B$6:$D$6</c:f>
              <c:numCache>
                <c:formatCode>General</c:formatCode>
                <c:ptCount val="3"/>
                <c:pt idx="0">
                  <c:v>5681.6</c:v>
                </c:pt>
                <c:pt idx="1">
                  <c:v>5866.8</c:v>
                </c:pt>
                <c:pt idx="2">
                  <c:v>12175</c:v>
                </c:pt>
              </c:numCache>
            </c:numRef>
          </c:val>
        </c:ser>
        <c:shape val="box"/>
        <c:axId val="81989632"/>
        <c:axId val="81991168"/>
        <c:axId val="0"/>
      </c:bar3DChart>
      <c:catAx>
        <c:axId val="819896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991168"/>
        <c:crosses val="autoZero"/>
        <c:auto val="1"/>
        <c:lblAlgn val="ctr"/>
        <c:lblOffset val="100"/>
      </c:catAx>
      <c:valAx>
        <c:axId val="81991168"/>
        <c:scaling>
          <c:orientation val="minMax"/>
        </c:scaling>
        <c:delete val="1"/>
        <c:axPos val="l"/>
        <c:numFmt formatCode="General" sourceLinked="1"/>
        <c:tickLblPos val="none"/>
        <c:crossAx val="819896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0122875281868561E-3"/>
          <c:y val="0.92657407407407544"/>
          <c:w val="0.98088757655293057"/>
          <c:h val="7.299795858850977E-2"/>
        </c:manualLayout>
      </c:layout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40600671522928555"/>
          <c:y val="9.5681056448335314E-2"/>
          <c:w val="0.58151101415187478"/>
          <c:h val="0.88482835797885562"/>
        </c:manualLayout>
      </c:layout>
      <c:barChart>
        <c:barDir val="bar"/>
        <c:grouping val="clustered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3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300" b="1">
                        <a:latin typeface="Times New Roman" pitchFamily="18" charset="0"/>
                        <a:cs typeface="Times New Roman" pitchFamily="18" charset="0"/>
                      </a:rPr>
                      <a:t>21848,3 тыс.руб.; 10,6%</a:t>
                    </a:r>
                  </a:p>
                </c:rich>
              </c:tx>
              <c:spPr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>
                        <a:latin typeface="Times New Roman" pitchFamily="18" charset="0"/>
                        <a:cs typeface="Times New Roman" pitchFamily="18" charset="0"/>
                      </a:rPr>
                      <a:t>918,5</a:t>
                    </a:r>
                    <a:r>
                      <a:rPr lang="ru-RU" sz="1400" b="1">
                        <a:latin typeface="Times New Roman" pitchFamily="18" charset="0"/>
                        <a:cs typeface="Times New Roman" pitchFamily="18" charset="0"/>
                      </a:rPr>
                      <a:t> тыс.руб.; 0,5%</a:t>
                    </a:r>
                    <a:endParaRPr lang="en-US" sz="14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="1">
                        <a:latin typeface="Times New Roman" pitchFamily="18" charset="0"/>
                        <a:cs typeface="Times New Roman" pitchFamily="18" charset="0"/>
                      </a:rPr>
                      <a:t>328</a:t>
                    </a:r>
                    <a:r>
                      <a:rPr lang="ru-RU" sz="1400" b="1">
                        <a:latin typeface="Times New Roman" pitchFamily="18" charset="0"/>
                        <a:cs typeface="Times New Roman" pitchFamily="18" charset="0"/>
                      </a:rPr>
                      <a:t> тыс.руб.;</a:t>
                    </a:r>
                    <a:r>
                      <a:rPr lang="ru-RU" sz="1400" b="1" baseline="0">
                        <a:latin typeface="Times New Roman" pitchFamily="18" charset="0"/>
                        <a:cs typeface="Times New Roman" pitchFamily="18" charset="0"/>
                      </a:rPr>
                      <a:t> 0,2%</a:t>
                    </a:r>
                    <a:endParaRPr lang="en-US" sz="14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 b="1">
                        <a:latin typeface="Times New Roman" pitchFamily="18" charset="0"/>
                        <a:cs typeface="Times New Roman" pitchFamily="18" charset="0"/>
                      </a:rPr>
                      <a:t>7187</a:t>
                    </a:r>
                    <a:r>
                      <a:rPr lang="ru-RU" sz="1400" b="1">
                        <a:latin typeface="Times New Roman" pitchFamily="18" charset="0"/>
                        <a:cs typeface="Times New Roman" pitchFamily="18" charset="0"/>
                      </a:rPr>
                      <a:t> тыс.руб.; 3,5%</a:t>
                    </a:r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400" b="1">
                        <a:latin typeface="Times New Roman" pitchFamily="18" charset="0"/>
                        <a:cs typeface="Times New Roman" pitchFamily="18" charset="0"/>
                      </a:rPr>
                      <a:t>2960</a:t>
                    </a:r>
                    <a:r>
                      <a:rPr lang="ru-RU" sz="1400" b="1">
                        <a:latin typeface="Times New Roman" pitchFamily="18" charset="0"/>
                        <a:cs typeface="Times New Roman" pitchFamily="18" charset="0"/>
                      </a:rPr>
                      <a:t> тыс.руб.; 1,4%</a:t>
                    </a:r>
                  </a:p>
                </c:rich>
              </c:tx>
              <c:showVal val="1"/>
            </c:dLbl>
            <c:dLbl>
              <c:idx val="5"/>
              <c:layout>
                <c:manualLayout>
                  <c:x val="-9.3224300087489859E-2"/>
                  <c:y val="-4.0822105570137067E-2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200" b="1">
                        <a:latin typeface="Times New Roman" pitchFamily="18" charset="0"/>
                        <a:cs typeface="Times New Roman" pitchFamily="18" charset="0"/>
                      </a:rPr>
                      <a:t>144651,2 тыс.руб.; 70,1%</a:t>
                    </a:r>
                    <a:endParaRPr lang="ru-RU" sz="1200" b="1" baseline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/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400" b="1">
                        <a:latin typeface="Times New Roman" pitchFamily="18" charset="0"/>
                        <a:cs typeface="Times New Roman" pitchFamily="18" charset="0"/>
                      </a:rPr>
                      <a:t>7355</a:t>
                    </a:r>
                    <a:r>
                      <a:rPr lang="ru-RU" sz="1400" b="1">
                        <a:latin typeface="Times New Roman" pitchFamily="18" charset="0"/>
                        <a:cs typeface="Times New Roman" pitchFamily="18" charset="0"/>
                      </a:rPr>
                      <a:t> тыс.руб.;</a:t>
                    </a:r>
                    <a:r>
                      <a:rPr lang="ru-RU" sz="1400" b="1" baseline="0">
                        <a:latin typeface="Times New Roman" pitchFamily="18" charset="0"/>
                        <a:cs typeface="Times New Roman" pitchFamily="18" charset="0"/>
                      </a:rPr>
                      <a:t> 3,6%</a:t>
                    </a:r>
                    <a:endParaRPr lang="en-US" sz="14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400" b="1">
                        <a:latin typeface="Times New Roman" pitchFamily="18" charset="0"/>
                        <a:cs typeface="Times New Roman" pitchFamily="18" charset="0"/>
                      </a:rPr>
                      <a:t>7635</a:t>
                    </a:r>
                    <a:r>
                      <a:rPr lang="ru-RU" sz="1400" b="1">
                        <a:latin typeface="Times New Roman" pitchFamily="18" charset="0"/>
                        <a:cs typeface="Times New Roman" pitchFamily="18" charset="0"/>
                      </a:rPr>
                      <a:t> тыс.руб.; 3,7%</a:t>
                    </a:r>
                    <a:endParaRPr lang="en-US" sz="14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z="1400" b="1">
                        <a:latin typeface="Times New Roman" pitchFamily="18" charset="0"/>
                        <a:cs typeface="Times New Roman" pitchFamily="18" charset="0"/>
                      </a:rPr>
                      <a:t>568</a:t>
                    </a:r>
                    <a:r>
                      <a:rPr lang="ru-RU" sz="1400" b="1">
                        <a:latin typeface="Times New Roman" pitchFamily="18" charset="0"/>
                        <a:cs typeface="Times New Roman" pitchFamily="18" charset="0"/>
                      </a:rPr>
                      <a:t> тыс.руб.;</a:t>
                    </a:r>
                    <a:r>
                      <a:rPr lang="ru-RU" sz="1400" b="1" baseline="0">
                        <a:latin typeface="Times New Roman" pitchFamily="18" charset="0"/>
                        <a:cs typeface="Times New Roman" pitchFamily="18" charset="0"/>
                      </a:rPr>
                      <a:t> 0,3%</a:t>
                    </a:r>
                    <a:endParaRPr lang="en-US" sz="14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sz="1400" b="1">
                        <a:latin typeface="Times New Roman" pitchFamily="18" charset="0"/>
                        <a:cs typeface="Times New Roman" pitchFamily="18" charset="0"/>
                      </a:rPr>
                      <a:t>150</a:t>
                    </a:r>
                    <a:r>
                      <a:rPr lang="ru-RU" sz="1400" b="1">
                        <a:latin typeface="Times New Roman" pitchFamily="18" charset="0"/>
                        <a:cs typeface="Times New Roman" pitchFamily="18" charset="0"/>
                      </a:rPr>
                      <a:t> тыс.руб.; 0,1%</a:t>
                    </a:r>
                    <a:endParaRPr lang="en-US" sz="14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en-US" sz="1400" b="1">
                        <a:latin typeface="Times New Roman" pitchFamily="18" charset="0"/>
                        <a:cs typeface="Times New Roman" pitchFamily="18" charset="0"/>
                      </a:rPr>
                      <a:t>20</a:t>
                    </a:r>
                    <a:r>
                      <a:rPr lang="ru-RU" sz="1400" b="1">
                        <a:latin typeface="Times New Roman" pitchFamily="18" charset="0"/>
                        <a:cs typeface="Times New Roman" pitchFamily="18" charset="0"/>
                      </a:rPr>
                      <a:t> тыс.руб.;</a:t>
                    </a:r>
                    <a:r>
                      <a:rPr lang="ru-RU" sz="1400" b="1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0</a:t>
                    </a:r>
                    <a:r>
                      <a:rPr lang="ru-RU" sz="1400" b="1">
                        <a:latin typeface="Times New Roman" pitchFamily="18" charset="0"/>
                        <a:cs typeface="Times New Roman" pitchFamily="18" charset="0"/>
                      </a:rPr>
                      <a:t>% </a:t>
                    </a:r>
                    <a:endParaRPr lang="en-US" sz="1400" b="1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1"/>
              <c:layout/>
              <c:tx>
                <c:rich>
                  <a:bodyPr/>
                  <a:lstStyle/>
                  <a:p>
                    <a:pPr>
                      <a:defRPr sz="13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300" b="1">
                        <a:latin typeface="Times New Roman" pitchFamily="18" charset="0"/>
                        <a:cs typeface="Times New Roman" pitchFamily="18" charset="0"/>
                      </a:rPr>
                      <a:t>12354,2 тыс.руб.; 6,0%</a:t>
                    </a:r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Лист13!$A$6:$A$17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</c:v>
                </c:pt>
              </c:strCache>
            </c:strRef>
          </c:cat>
          <c:val>
            <c:numRef>
              <c:f>Лист13!$B$6:$B$17</c:f>
              <c:numCache>
                <c:formatCode>General</c:formatCode>
                <c:ptCount val="12"/>
                <c:pt idx="0">
                  <c:v>23411.9</c:v>
                </c:pt>
                <c:pt idx="1">
                  <c:v>985.1</c:v>
                </c:pt>
                <c:pt idx="2">
                  <c:v>415</c:v>
                </c:pt>
                <c:pt idx="3">
                  <c:v>10153.799999999987</c:v>
                </c:pt>
                <c:pt idx="4">
                  <c:v>5079.2</c:v>
                </c:pt>
                <c:pt idx="5">
                  <c:v>155884</c:v>
                </c:pt>
                <c:pt idx="6">
                  <c:v>8131</c:v>
                </c:pt>
                <c:pt idx="7">
                  <c:v>9318</c:v>
                </c:pt>
                <c:pt idx="8">
                  <c:v>568</c:v>
                </c:pt>
                <c:pt idx="9">
                  <c:v>250</c:v>
                </c:pt>
                <c:pt idx="10">
                  <c:v>10</c:v>
                </c:pt>
                <c:pt idx="11">
                  <c:v>13341.5</c:v>
                </c:pt>
              </c:numCache>
            </c:numRef>
          </c:val>
        </c:ser>
        <c:axId val="82045568"/>
        <c:axId val="82231680"/>
      </c:barChart>
      <c:catAx>
        <c:axId val="82045568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2231680"/>
        <c:crosses val="autoZero"/>
        <c:auto val="1"/>
        <c:lblAlgn val="ctr"/>
        <c:lblOffset val="100"/>
      </c:catAx>
      <c:valAx>
        <c:axId val="82231680"/>
        <c:scaling>
          <c:orientation val="minMax"/>
        </c:scaling>
        <c:delete val="1"/>
        <c:axPos val="b"/>
        <c:numFmt formatCode="General" sourceLinked="1"/>
        <c:tickLblPos val="none"/>
        <c:crossAx val="82045568"/>
        <c:crosses val="autoZero"/>
        <c:crossBetween val="between"/>
      </c:valAx>
    </c:plotArea>
    <c:plotVisOnly val="1"/>
  </c:chart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Структура расходов районного бюджета на 2017 год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Лист14!$E$5</c:f>
              <c:strCache>
                <c:ptCount val="1"/>
                <c:pt idx="0">
                  <c:v>%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2.5613278787079325E-2"/>
                  <c:y val="5.6497937757780713E-3"/>
                </c:manualLayout>
              </c:layout>
              <c:showVal val="1"/>
            </c:dLbl>
            <c:dLbl>
              <c:idx val="2"/>
              <c:layout>
                <c:manualLayout>
                  <c:x val="3.4134909114014414E-2"/>
                  <c:y val="1.2350206224221958E-2"/>
                </c:manualLayout>
              </c:layout>
              <c:showVal val="1"/>
            </c:dLbl>
            <c:dLbl>
              <c:idx val="3"/>
              <c:layout>
                <c:manualLayout>
                  <c:x val="4.6391966344837984E-2"/>
                  <c:y val="1.3781277340332578E-2"/>
                </c:manualLayout>
              </c:layout>
              <c:showVal val="1"/>
            </c:dLbl>
            <c:dLbl>
              <c:idx val="4"/>
              <c:layout>
                <c:manualLayout>
                  <c:x val="-1.8741819283762874E-2"/>
                  <c:y val="-4.3564554430696395E-3"/>
                </c:manualLayout>
              </c:layout>
              <c:showVal val="1"/>
            </c:dLbl>
            <c:dLbl>
              <c:idx val="5"/>
              <c:layout>
                <c:manualLayout>
                  <c:x val="-3.5714306661387994E-2"/>
                  <c:y val="-6.1939757530308712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Лист14!$A$6:$C$11</c:f>
              <c:strCache>
                <c:ptCount val="6"/>
                <c:pt idx="0">
                  <c:v>национальная оборона</c:v>
                </c:pt>
                <c:pt idx="1">
                  <c:v>национальная экономика</c:v>
                </c:pt>
                <c:pt idx="2">
                  <c:v>жкх</c:v>
                </c:pt>
                <c:pt idx="3">
                  <c:v>социальная сфера</c:v>
                </c:pt>
                <c:pt idx="4">
                  <c:v>другие расходы</c:v>
                </c:pt>
                <c:pt idx="5">
                  <c:v>межбюджетные трансферты</c:v>
                </c:pt>
              </c:strCache>
            </c:strRef>
          </c:cat>
          <c:val>
            <c:numRef>
              <c:f>Лист14!$E$6:$E$11</c:f>
              <c:numCache>
                <c:formatCode>General</c:formatCode>
                <c:ptCount val="6"/>
                <c:pt idx="0">
                  <c:v>0.4</c:v>
                </c:pt>
                <c:pt idx="1">
                  <c:v>3.5</c:v>
                </c:pt>
                <c:pt idx="2">
                  <c:v>1.5</c:v>
                </c:pt>
                <c:pt idx="3">
                  <c:v>77.7</c:v>
                </c:pt>
                <c:pt idx="4">
                  <c:v>10.9</c:v>
                </c:pt>
                <c:pt idx="5">
                  <c:v>6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0864589658555401"/>
          <c:y val="0.27953155855517914"/>
          <c:w val="0.37472209041267152"/>
          <c:h val="0.61550806149231341"/>
        </c:manualLayout>
      </c:layout>
      <c:txPr>
        <a:bodyPr/>
        <a:lstStyle/>
        <a:p>
          <a:pPr rtl="0"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Структура расходов районного бюджета на 2018 год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4.9509623797025414E-2"/>
          <c:y val="0.36876676317785878"/>
          <c:w val="0.55146828521434299"/>
          <c:h val="0.63100073903762932"/>
        </c:manualLayout>
      </c:layout>
      <c:pieChart>
        <c:varyColors val="1"/>
        <c:ser>
          <c:idx val="0"/>
          <c:order val="0"/>
          <c:tx>
            <c:strRef>
              <c:f>Лист14!$G$5</c:f>
              <c:strCache>
                <c:ptCount val="1"/>
                <c:pt idx="0">
                  <c:v>%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9.0370734908136449E-2"/>
                  <c:y val="-1.6383210406490718E-2"/>
                </c:manualLayout>
              </c:layout>
              <c:showVal val="1"/>
            </c:dLbl>
            <c:dLbl>
              <c:idx val="1"/>
              <c:layout>
                <c:manualLayout>
                  <c:x val="-1.2048118985126859E-2"/>
                  <c:y val="-2.0762127237102933E-2"/>
                </c:manualLayout>
              </c:layout>
              <c:showVal val="1"/>
            </c:dLbl>
            <c:dLbl>
              <c:idx val="2"/>
              <c:layout>
                <c:manualLayout>
                  <c:x val="3.1444881889763812E-2"/>
                  <c:y val="-1.3056915407595644E-2"/>
                </c:manualLayout>
              </c:layout>
              <c:showVal val="1"/>
            </c:dLbl>
            <c:dLbl>
              <c:idx val="3"/>
              <c:layout>
                <c:manualLayout>
                  <c:x val="-0.32825634295713035"/>
                  <c:y val="-4.7675810495034845E-2"/>
                </c:manualLayout>
              </c:layout>
              <c:showVal val="1"/>
            </c:dLbl>
            <c:dLbl>
              <c:idx val="4"/>
              <c:layout>
                <c:manualLayout>
                  <c:x val="-4.3830708661417306E-2"/>
                  <c:y val="1.8732964657083285E-2"/>
                </c:manualLayout>
              </c:layout>
              <c:showVal val="1"/>
            </c:dLbl>
            <c:dLbl>
              <c:idx val="5"/>
              <c:layout>
                <c:manualLayout>
                  <c:x val="-8.2575240594925645E-2"/>
                  <c:y val="2.012795136416636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Лист14!$A$6:$A$11</c:f>
              <c:strCache>
                <c:ptCount val="6"/>
                <c:pt idx="0">
                  <c:v>национальная оборона</c:v>
                </c:pt>
                <c:pt idx="1">
                  <c:v>национальная экономика</c:v>
                </c:pt>
                <c:pt idx="2">
                  <c:v>жкх</c:v>
                </c:pt>
                <c:pt idx="3">
                  <c:v>социальная сфера</c:v>
                </c:pt>
                <c:pt idx="4">
                  <c:v>другие расходы</c:v>
                </c:pt>
                <c:pt idx="5">
                  <c:v>межбюджетные трансферты</c:v>
                </c:pt>
              </c:strCache>
            </c:strRef>
          </c:cat>
          <c:val>
            <c:numRef>
              <c:f>Лист14!$G$6:$G$11</c:f>
              <c:numCache>
                <c:formatCode>General</c:formatCode>
                <c:ptCount val="6"/>
                <c:pt idx="0">
                  <c:v>0.4</c:v>
                </c:pt>
                <c:pt idx="1">
                  <c:v>4.5</c:v>
                </c:pt>
                <c:pt idx="2">
                  <c:v>2.2000000000000002</c:v>
                </c:pt>
                <c:pt idx="3">
                  <c:v>76.400000000000006</c:v>
                </c:pt>
                <c:pt idx="4">
                  <c:v>10.6</c:v>
                </c:pt>
                <c:pt idx="5">
                  <c:v>5.9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9949715660542435"/>
          <c:y val="0.27926888080972401"/>
          <c:w val="0.38383617672791065"/>
          <c:h val="0.61624175965535455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7"/>
  <c:chart>
    <c:title>
      <c:tx>
        <c:rich>
          <a:bodyPr/>
          <a:lstStyle/>
          <a:p>
            <a:pPr>
              <a:defRPr sz="260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28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Социальные </a:t>
            </a:r>
            <a:r>
              <a:rPr lang="ru-RU" sz="28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расходы (</a:t>
            </a:r>
            <a:r>
              <a:rPr lang="ru-RU" sz="28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прогноз на 2018 год)</a:t>
            </a:r>
          </a:p>
        </c:rich>
      </c:tx>
      <c:layout>
        <c:manualLayout>
          <c:xMode val="edge"/>
          <c:yMode val="edge"/>
          <c:x val="0.12579166666666666"/>
          <c:y val="7.8740157480314984E-5"/>
        </c:manualLayout>
      </c:layout>
    </c:title>
    <c:plotArea>
      <c:layout>
        <c:manualLayout>
          <c:layoutTarget val="inner"/>
          <c:xMode val="edge"/>
          <c:yMode val="edge"/>
          <c:x val="0.1008518153980749"/>
          <c:y val="0.10258340624088656"/>
          <c:w val="0.87542388451443565"/>
          <c:h val="0.73075444736074813"/>
        </c:manualLayout>
      </c:layout>
      <c:barChart>
        <c:barDir val="col"/>
        <c:grouping val="clustered"/>
        <c:ser>
          <c:idx val="0"/>
          <c:order val="0"/>
          <c:tx>
            <c:strRef>
              <c:f>Лист15!$D$7</c:f>
              <c:strCache>
                <c:ptCount val="1"/>
                <c:pt idx="0">
                  <c:v>тыс.руб</c:v>
                </c:pt>
              </c:strCache>
            </c:strRef>
          </c:tx>
          <c:dLbls>
            <c:txPr>
              <a:bodyPr/>
              <a:lstStyle/>
              <a:p>
                <a:pPr>
                  <a:defRPr sz="20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Лист15!$A$8:$A$11</c:f>
              <c:strCache>
                <c:ptCount val="4"/>
                <c:pt idx="0">
                  <c:v>образование </c:v>
                </c:pt>
                <c:pt idx="1">
                  <c:v>культура</c:v>
                </c:pt>
                <c:pt idx="2">
                  <c:v>социальная политика</c:v>
                </c:pt>
                <c:pt idx="3">
                  <c:v>физическая культура и спорт</c:v>
                </c:pt>
              </c:strCache>
            </c:strRef>
          </c:cat>
          <c:val>
            <c:numRef>
              <c:f>Лист15!$D$8:$D$11</c:f>
              <c:numCache>
                <c:formatCode>General</c:formatCode>
                <c:ptCount val="4"/>
                <c:pt idx="0">
                  <c:v>155884</c:v>
                </c:pt>
                <c:pt idx="1">
                  <c:v>8131</c:v>
                </c:pt>
                <c:pt idx="2">
                  <c:v>9318</c:v>
                </c:pt>
                <c:pt idx="3">
                  <c:v>568</c:v>
                </c:pt>
              </c:numCache>
            </c:numRef>
          </c:val>
        </c:ser>
        <c:axId val="82248832"/>
        <c:axId val="82250368"/>
      </c:barChart>
      <c:catAx>
        <c:axId val="8224883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2250368"/>
        <c:crosses val="autoZero"/>
        <c:auto val="1"/>
        <c:lblAlgn val="ctr"/>
        <c:lblOffset val="100"/>
      </c:catAx>
      <c:valAx>
        <c:axId val="8225036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2248832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75822014435695551"/>
          <c:y val="0.44949941673957416"/>
          <c:w val="0.11539096675415574"/>
          <c:h val="4.7658501020705783E-2"/>
        </c:manualLayout>
      </c:layout>
      <c:txPr>
        <a:bodyPr/>
        <a:lstStyle/>
        <a:p>
          <a:pPr>
            <a:defRPr sz="180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noFill/>
  </c:sp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4.0537839020122493E-2"/>
          <c:y val="0.35262190142898808"/>
          <c:w val="0.51260720591744158"/>
          <c:h val="0.57537543521345824"/>
        </c:manualLayout>
      </c:layout>
      <c:pieChart>
        <c:varyColors val="1"/>
        <c:ser>
          <c:idx val="0"/>
          <c:order val="0"/>
          <c:explosion val="20"/>
          <c:dPt>
            <c:idx val="0"/>
            <c:explosion val="0"/>
          </c:dPt>
          <c:dPt>
            <c:idx val="2"/>
            <c:explosion val="0"/>
          </c:dPt>
          <c:dPt>
            <c:idx val="3"/>
            <c:explosion val="0"/>
          </c:dPt>
          <c:dPt>
            <c:idx val="4"/>
            <c:explosion val="0"/>
          </c:dPt>
          <c:dPt>
            <c:idx val="5"/>
            <c:explosion val="0"/>
          </c:dPt>
          <c:dLbls>
            <c:dLbl>
              <c:idx val="0"/>
              <c:layout>
                <c:manualLayout>
                  <c:x val="-8.1462371748985921E-2"/>
                  <c:y val="0.10505265413251944"/>
                </c:manualLayout>
              </c:layout>
              <c:showVal val="1"/>
            </c:dLbl>
            <c:dLbl>
              <c:idx val="1"/>
              <c:layout>
                <c:manualLayout>
                  <c:x val="7.496292054402337E-2"/>
                  <c:y val="-0.17936450800792791"/>
                </c:manualLayout>
              </c:layout>
              <c:showVal val="1"/>
            </c:dLbl>
            <c:dLbl>
              <c:idx val="2"/>
              <c:layout>
                <c:manualLayout>
                  <c:x val="-4.8818897637795461E-3"/>
                  <c:y val="6.0521934758155232E-2"/>
                </c:manualLayout>
              </c:layout>
              <c:showVal val="1"/>
            </c:dLbl>
            <c:dLbl>
              <c:idx val="3"/>
              <c:layout>
                <c:manualLayout>
                  <c:x val="1.3394034836554519E-2"/>
                  <c:y val="-5.4953345117574555E-2"/>
                </c:manualLayout>
              </c:layout>
              <c:showVal val="1"/>
            </c:dLbl>
            <c:dLbl>
              <c:idx val="4"/>
              <c:layout>
                <c:manualLayout>
                  <c:x val="9.9662514912908617E-2"/>
                  <c:y val="-8.9497241416251538E-2"/>
                </c:manualLayout>
              </c:layout>
              <c:showVal val="1"/>
            </c:dLbl>
            <c:dLbl>
              <c:idx val="5"/>
              <c:layout>
                <c:manualLayout>
                  <c:x val="9.0143832020997447E-2"/>
                  <c:y val="-1.512689485242916E-2"/>
                </c:manualLayout>
              </c:layout>
              <c:showVal val="1"/>
            </c:dLbl>
            <c:txPr>
              <a:bodyPr/>
              <a:lstStyle/>
              <a:p>
                <a:pPr>
                  <a:defRPr sz="2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Лист3!$A$7:$A$12</c:f>
              <c:strCache>
                <c:ptCount val="6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дополнительное образование</c:v>
                </c:pt>
                <c:pt idx="3">
                  <c:v>молодежная политика и оздоровление детей</c:v>
                </c:pt>
                <c:pt idx="4">
                  <c:v>расходы на реализацию муниципальных программ в сфере образования</c:v>
                </c:pt>
                <c:pt idx="5">
                  <c:v>расходы на содержание комитета по образованию</c:v>
                </c:pt>
              </c:strCache>
            </c:strRef>
          </c:cat>
          <c:val>
            <c:numRef>
              <c:f>Лист3!$B$7:$B$12</c:f>
              <c:numCache>
                <c:formatCode>General</c:formatCode>
                <c:ptCount val="6"/>
                <c:pt idx="0">
                  <c:v>23678</c:v>
                </c:pt>
                <c:pt idx="1">
                  <c:v>118355</c:v>
                </c:pt>
                <c:pt idx="2">
                  <c:v>693</c:v>
                </c:pt>
                <c:pt idx="3">
                  <c:v>1174</c:v>
                </c:pt>
                <c:pt idx="4">
                  <c:v>4594</c:v>
                </c:pt>
                <c:pt idx="5">
                  <c:v>7390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49247473753280996"/>
          <c:y val="0.19740536599591721"/>
          <c:w val="0.50654035433070854"/>
          <c:h val="0.80259463400408448"/>
        </c:manualLayout>
      </c:layout>
      <c:txPr>
        <a:bodyPr/>
        <a:lstStyle/>
        <a:p>
          <a:pPr>
            <a:defRPr sz="19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1174540682414685E-3"/>
          <c:y val="0.31517395742198889"/>
          <c:w val="0.52668394575677957"/>
          <c:h val="0.68326546548472289"/>
        </c:manualLayout>
      </c:layout>
      <c:pie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4311614173228429"/>
                  <c:y val="-0.17623035362691294"/>
                </c:manualLayout>
              </c:layout>
              <c:showVal val="1"/>
            </c:dLbl>
            <c:dLbl>
              <c:idx val="1"/>
              <c:layout>
                <c:manualLayout>
                  <c:x val="9.8958333333333953E-2"/>
                  <c:y val="5.2167680451818438E-2"/>
                </c:manualLayout>
              </c:layout>
              <c:showVal val="1"/>
            </c:dLbl>
            <c:dLbl>
              <c:idx val="2"/>
              <c:layout>
                <c:manualLayout>
                  <c:x val="-3.0045494313210838E-2"/>
                  <c:y val="4.2497256863941027E-2"/>
                </c:manualLayout>
              </c:layout>
              <c:showVal val="1"/>
            </c:dLbl>
            <c:dLbl>
              <c:idx val="3"/>
              <c:layout>
                <c:manualLayout>
                  <c:x val="-1.0588363954505679E-2"/>
                  <c:y val="-1.3918702158274196E-2"/>
                </c:manualLayout>
              </c:layout>
              <c:showVal val="1"/>
            </c:dLbl>
            <c:dLbl>
              <c:idx val="4"/>
              <c:layout>
                <c:manualLayout>
                  <c:x val="3.5033136482939896E-2"/>
                  <c:y val="-3.2319775180598656E-2"/>
                </c:manualLayout>
              </c:layout>
              <c:showVal val="1"/>
            </c:dLbl>
            <c:dLbl>
              <c:idx val="5"/>
              <c:layout>
                <c:manualLayout>
                  <c:x val="6.5399715660542437E-2"/>
                  <c:y val="8.2568182572694701E-2"/>
                </c:manualLayout>
              </c:layout>
              <c:showVal val="1"/>
            </c:dLbl>
            <c:txPr>
              <a:bodyPr/>
              <a:lstStyle/>
              <a:p>
                <a:pPr>
                  <a:defRPr sz="2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Лист4!$A$6:$A$11</c:f>
              <c:strCache>
                <c:ptCount val="6"/>
                <c:pt idx="0">
                  <c:v>Заработная плата с начислениями</c:v>
                </c:pt>
                <c:pt idx="1">
                  <c:v>Коммунальные услуги</c:v>
                </c:pt>
                <c:pt idx="2">
                  <c:v>Питание</c:v>
                </c:pt>
                <c:pt idx="3">
                  <c:v>Налоги</c:v>
                </c:pt>
                <c:pt idx="4">
                  <c:v>Прочие расходы</c:v>
                </c:pt>
                <c:pt idx="5">
                  <c:v>Оздоровление детей</c:v>
                </c:pt>
              </c:strCache>
            </c:strRef>
          </c:cat>
          <c:val>
            <c:numRef>
              <c:f>Лист4!$B$6:$B$11</c:f>
              <c:numCache>
                <c:formatCode>General</c:formatCode>
                <c:ptCount val="6"/>
                <c:pt idx="0">
                  <c:v>111549</c:v>
                </c:pt>
                <c:pt idx="1">
                  <c:v>22755</c:v>
                </c:pt>
                <c:pt idx="2">
                  <c:v>5232</c:v>
                </c:pt>
                <c:pt idx="3">
                  <c:v>1633</c:v>
                </c:pt>
                <c:pt idx="4">
                  <c:v>13633</c:v>
                </c:pt>
                <c:pt idx="5">
                  <c:v>1082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Лист4!$A$6:$A$11</c:f>
              <c:strCache>
                <c:ptCount val="6"/>
                <c:pt idx="0">
                  <c:v>Заработная плата с начислениями</c:v>
                </c:pt>
                <c:pt idx="1">
                  <c:v>Коммунальные услуги</c:v>
                </c:pt>
                <c:pt idx="2">
                  <c:v>Питание</c:v>
                </c:pt>
                <c:pt idx="3">
                  <c:v>Налоги</c:v>
                </c:pt>
                <c:pt idx="4">
                  <c:v>Прочие расходы</c:v>
                </c:pt>
                <c:pt idx="5">
                  <c:v>Оздоровление детей</c:v>
                </c:pt>
              </c:strCache>
            </c:strRef>
          </c:cat>
          <c:val>
            <c:numRef>
              <c:f>Лист4!$C$6:$C$11</c:f>
              <c:numCache>
                <c:formatCode>General</c:formatCode>
                <c:ptCount val="6"/>
                <c:pt idx="0">
                  <c:v>71.599999999999994</c:v>
                </c:pt>
                <c:pt idx="1">
                  <c:v>14.6</c:v>
                </c:pt>
                <c:pt idx="2">
                  <c:v>3.4</c:v>
                </c:pt>
                <c:pt idx="3" formatCode="0.0">
                  <c:v>1</c:v>
                </c:pt>
                <c:pt idx="4">
                  <c:v>8.7000000000000011</c:v>
                </c:pt>
                <c:pt idx="5">
                  <c:v>0.70000000000000062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6204308836395467"/>
          <c:y val="0.20991893029185593"/>
          <c:w val="0.43177646544182052"/>
          <c:h val="0.79008106970814507"/>
        </c:manualLayout>
      </c:layout>
      <c:txPr>
        <a:bodyPr/>
        <a:lstStyle/>
        <a:p>
          <a:pPr>
            <a:defRPr sz="19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 sz="2800">
                <a:latin typeface="Times New Roman" pitchFamily="18" charset="0"/>
                <a:cs typeface="Times New Roman" pitchFamily="18" charset="0"/>
              </a:defRPr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Межбюджетные трансферты бюджетам поселений Алейского района в 2018 году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3.9856517935258087E-2"/>
          <c:y val="0.20919291338582691"/>
          <c:w val="0.53845133124407962"/>
          <c:h val="0.70486339159924649"/>
        </c:manualLayout>
      </c:layout>
      <c:pie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6118700787401569"/>
                  <c:y val="-0.1298222513852435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>
                        <a:latin typeface="Times New Roman" pitchFamily="18" charset="0"/>
                        <a:cs typeface="Times New Roman" pitchFamily="18" charset="0"/>
                      </a:rPr>
                      <a:t>13341,5 тыс.руб.</a:t>
                    </a:r>
                    <a:endParaRPr lang="en-US" sz="20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3.995067804024497E-2"/>
                  <c:y val="-0.16582720909886264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>
                        <a:latin typeface="Times New Roman" pitchFamily="18" charset="0"/>
                        <a:cs typeface="Times New Roman" pitchFamily="18" charset="0"/>
                      </a:rPr>
                      <a:t>1887</a:t>
                    </a:r>
                  </a:p>
                  <a:p>
                    <a:r>
                      <a:rPr lang="ru-RU" sz="2000" b="1" dirty="0">
                        <a:latin typeface="Times New Roman" pitchFamily="18" charset="0"/>
                        <a:cs typeface="Times New Roman" pitchFamily="18" charset="0"/>
                      </a:rPr>
                      <a:t>тыс.руб.</a:t>
                    </a:r>
                    <a:endParaRPr lang="en-US" sz="20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3.9123140857392831E-2"/>
                  <c:y val="0.1701480023330417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dirty="0">
                        <a:latin typeface="Times New Roman" pitchFamily="18" charset="0"/>
                        <a:cs typeface="Times New Roman" pitchFamily="18" charset="0"/>
                      </a:rPr>
                      <a:t>1019,3</a:t>
                    </a:r>
                  </a:p>
                  <a:p>
                    <a:r>
                      <a:rPr lang="ru-RU" sz="2000" b="1" dirty="0">
                        <a:latin typeface="Times New Roman" pitchFamily="18" charset="0"/>
                        <a:cs typeface="Times New Roman" pitchFamily="18" charset="0"/>
                      </a:rPr>
                      <a:t>тыс.руб.</a:t>
                    </a:r>
                    <a:endParaRPr lang="en-US" sz="20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3"/>
              <c:layout>
                <c:manualLayout>
                  <c:x val="9.8831798806695292E-2"/>
                  <c:y val="0.14307406249963239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>
                        <a:latin typeface="Times New Roman" pitchFamily="18" charset="0"/>
                        <a:cs typeface="Times New Roman" pitchFamily="18" charset="0"/>
                      </a:rPr>
                      <a:t>3543,5</a:t>
                    </a:r>
                    <a:r>
                      <a:rPr lang="ru-RU" sz="200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</a:p>
                  <a:p>
                    <a:r>
                      <a:rPr lang="ru-RU" sz="2000" dirty="0" smtClean="0">
                        <a:latin typeface="Times New Roman" pitchFamily="18" charset="0"/>
                        <a:cs typeface="Times New Roman" pitchFamily="18" charset="0"/>
                      </a:rPr>
                      <a:t>тыс.руб.</a:t>
                    </a:r>
                    <a:endParaRPr lang="en-US" sz="2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Лист7!$A$6:$A$9</c:f>
              <c:strCache>
                <c:ptCount val="4"/>
                <c:pt idx="0">
                  <c:v>Дотации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Лист7!$B$6:$B$9</c:f>
              <c:numCache>
                <c:formatCode>General</c:formatCode>
                <c:ptCount val="4"/>
                <c:pt idx="0">
                  <c:v>13341.5</c:v>
                </c:pt>
                <c:pt idx="1">
                  <c:v>1019.3</c:v>
                </c:pt>
                <c:pt idx="2">
                  <c:v>1887</c:v>
                </c:pt>
                <c:pt idx="3">
                  <c:v>3543.5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7952872801820063"/>
          <c:y val="0.36044275245567331"/>
          <c:w val="0.30910532873305985"/>
          <c:h val="0.55988094038432068"/>
        </c:manualLayout>
      </c:layout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2000" baseline="0" dirty="0">
                <a:latin typeface="Times New Roman" pitchFamily="18" charset="0"/>
                <a:cs typeface="Times New Roman" pitchFamily="18" charset="0"/>
              </a:rPr>
              <a:t>Структура доходов  районного бюджета  за 2018 год </a:t>
            </a:r>
          </a:p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2000" baseline="0" dirty="0">
                <a:latin typeface="Times New Roman" pitchFamily="18" charset="0"/>
                <a:cs typeface="Times New Roman" pitchFamily="18" charset="0"/>
              </a:rPr>
              <a:t>(проект бюджета)</a:t>
            </a:r>
          </a:p>
        </c:rich>
      </c:tx>
      <c:layout>
        <c:manualLayout>
          <c:xMode val="edge"/>
          <c:yMode val="edge"/>
          <c:x val="0.14450338232284907"/>
          <c:y val="0.14571923918493751"/>
        </c:manualLayout>
      </c:layout>
    </c:title>
    <c:plotArea>
      <c:layout>
        <c:manualLayout>
          <c:layoutTarget val="inner"/>
          <c:xMode val="edge"/>
          <c:yMode val="edge"/>
          <c:x val="9.3765868884086029E-2"/>
          <c:y val="0.38879109253860128"/>
          <c:w val="0.51957863880222344"/>
          <c:h val="0.61118068095237088"/>
        </c:manualLayout>
      </c:layout>
      <c:pieChart>
        <c:varyColors val="1"/>
        <c:ser>
          <c:idx val="0"/>
          <c:order val="0"/>
          <c:explosion val="23"/>
          <c:dLbls>
            <c:dLbl>
              <c:idx val="0"/>
              <c:layout>
                <c:manualLayout>
                  <c:x val="-0.12660990476488018"/>
                  <c:y val="6.4792094060988195E-2"/>
                </c:manualLayout>
              </c:layout>
              <c:showPercent val="1"/>
            </c:dLbl>
            <c:dLbl>
              <c:idx val="1"/>
              <c:layout>
                <c:manualLayout>
                  <c:x val="0.14119138455537694"/>
                  <c:y val="-0.23938259201753584"/>
                </c:manualLayout>
              </c:layout>
              <c:showPercent val="1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Лист5!$F$3:$F$4</c:f>
              <c:strCache>
                <c:ptCount val="2"/>
                <c:pt idx="0">
                  <c:v>Собственные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Лист5!$G$3:$G$4</c:f>
              <c:numCache>
                <c:formatCode>General</c:formatCode>
                <c:ptCount val="2"/>
                <c:pt idx="0">
                  <c:v>74064</c:v>
                </c:pt>
                <c:pt idx="1">
                  <c:v>145258.20000000001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312885906856136"/>
          <c:y val="0.5236022713842986"/>
          <c:w val="0.33735958932236626"/>
          <c:h val="0.34538872313162322"/>
        </c:manualLayout>
      </c:layout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title>
      <c:tx>
        <c:rich>
          <a:bodyPr/>
          <a:lstStyle/>
          <a:p>
            <a:pPr>
              <a:defRPr sz="2800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Динамика поступлений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собственных</a:t>
            </a:r>
            <a:r>
              <a:rPr lang="ru-RU" sz="28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доходов (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налоговых и неналоговых) районного бюджета тыс.руб.</a:t>
            </a:r>
          </a:p>
        </c:rich>
      </c:tx>
      <c:layout>
        <c:manualLayout>
          <c:xMode val="edge"/>
          <c:yMode val="edge"/>
          <c:x val="0.15615627734033249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0.13953126511671424"/>
          <c:y val="0.26071915893936426"/>
          <c:w val="0.80703204605088763"/>
          <c:h val="0.63662218928267933"/>
        </c:manualLayout>
      </c:layout>
      <c:lineChart>
        <c:grouping val="stacked"/>
        <c:ser>
          <c:idx val="0"/>
          <c:order val="0"/>
          <c:cat>
            <c:strRef>
              <c:f>Лист4!$A$4:$A$8</c:f>
              <c:strCache>
                <c:ptCount val="5"/>
                <c:pt idx="0">
                  <c:v>2014 г.</c:v>
                </c:pt>
                <c:pt idx="1">
                  <c:v>2015 г.</c:v>
                </c:pt>
                <c:pt idx="2">
                  <c:v>2016 г.</c:v>
                </c:pt>
                <c:pt idx="3">
                  <c:v>2017 г.</c:v>
                </c:pt>
                <c:pt idx="4">
                  <c:v>2018 г.</c:v>
                </c:pt>
              </c:strCache>
            </c:strRef>
          </c:cat>
          <c:val>
            <c:numRef>
              <c:f>Лист4!$B$4:$B$8</c:f>
              <c:numCache>
                <c:formatCode>General</c:formatCode>
                <c:ptCount val="5"/>
                <c:pt idx="0">
                  <c:v>48142</c:v>
                </c:pt>
                <c:pt idx="1">
                  <c:v>62187</c:v>
                </c:pt>
                <c:pt idx="2">
                  <c:v>69909</c:v>
                </c:pt>
                <c:pt idx="3">
                  <c:v>67000</c:v>
                </c:pt>
                <c:pt idx="4">
                  <c:v>76464</c:v>
                </c:pt>
              </c:numCache>
            </c:numRef>
          </c:val>
        </c:ser>
        <c:marker val="1"/>
        <c:axId val="80480128"/>
        <c:axId val="80481664"/>
      </c:lineChart>
      <c:catAx>
        <c:axId val="8048012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0481664"/>
        <c:crosses val="autoZero"/>
        <c:auto val="1"/>
        <c:lblAlgn val="ctr"/>
        <c:lblOffset val="100"/>
      </c:catAx>
      <c:valAx>
        <c:axId val="80481664"/>
        <c:scaling>
          <c:orientation val="minMax"/>
        </c:scaling>
        <c:axPos val="l"/>
        <c:numFmt formatCode="General" sourceLinked="1"/>
        <c:majorTickMark val="none"/>
        <c:tickLblPos val="low"/>
        <c:txPr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0480128"/>
        <c:crosses val="autoZero"/>
        <c:crossBetween val="between"/>
      </c:valAx>
    </c:plotArea>
    <c:plotVisOnly val="1"/>
    <c:dispBlanksAs val="zero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800" b="1" i="0" baseline="0" dirty="0"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районного бюджета  в 2017 году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800" b="1" i="0" baseline="0" dirty="0">
                <a:effectLst/>
                <a:latin typeface="Times New Roman" pitchFamily="18" charset="0"/>
                <a:cs typeface="Times New Roman" pitchFamily="18" charset="0"/>
              </a:rPr>
              <a:t>(бюджет)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/>
          </a:p>
        </c:rich>
      </c:tx>
      <c:layout>
        <c:manualLayout>
          <c:xMode val="edge"/>
          <c:yMode val="edge"/>
          <c:x val="0.14723839008031869"/>
          <c:y val="1.4352317697568801E-3"/>
        </c:manualLayout>
      </c:layout>
    </c:title>
    <c:plotArea>
      <c:layout>
        <c:manualLayout>
          <c:layoutTarget val="inner"/>
          <c:xMode val="edge"/>
          <c:yMode val="edge"/>
          <c:x val="4.5725159711839047E-2"/>
          <c:y val="0.40982632844712258"/>
          <c:w val="0.41547643893911063"/>
          <c:h val="0.55684378729637163"/>
        </c:manualLayout>
      </c:layout>
      <c:pieChart>
        <c:varyColors val="1"/>
        <c:ser>
          <c:idx val="0"/>
          <c:order val="0"/>
          <c:explosion val="6"/>
          <c:dPt>
            <c:idx val="0"/>
            <c:explosion val="24"/>
          </c:dPt>
          <c:dPt>
            <c:idx val="1"/>
            <c:explosion val="16"/>
          </c:dPt>
          <c:dPt>
            <c:idx val="2"/>
            <c:explosion val="22"/>
          </c:dPt>
          <c:dPt>
            <c:idx val="3"/>
            <c:explosion val="28"/>
          </c:dPt>
          <c:dPt>
            <c:idx val="4"/>
            <c:explosion val="25"/>
          </c:dPt>
          <c:dPt>
            <c:idx val="5"/>
            <c:explosion val="23"/>
          </c:dPt>
          <c:dLbls>
            <c:dLbl>
              <c:idx val="0"/>
              <c:layout>
                <c:manualLayout>
                  <c:x val="-0.13578805661340526"/>
                  <c:y val="9.8423671280437747E-3"/>
                </c:manualLayout>
              </c:layout>
              <c:showPercent val="1"/>
            </c:dLbl>
            <c:dLbl>
              <c:idx val="5"/>
              <c:layout>
                <c:manualLayout>
                  <c:x val="5.4214608716079166E-2"/>
                  <c:y val="8.8221418385853054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Percent val="1"/>
          </c:dLbls>
          <c:cat>
            <c:strRef>
              <c:f>Лист6!$A$3:$A$8</c:f>
              <c:strCache>
                <c:ptCount val="6"/>
                <c:pt idx="0">
                  <c:v>НДФЛ</c:v>
                </c:pt>
                <c:pt idx="1">
                  <c:v>Налоги на совокупный доход</c:v>
                </c:pt>
                <c:pt idx="2">
                  <c:v>Акцизы</c:v>
                </c:pt>
                <c:pt idx="3">
                  <c:v>Доходы от использования имущества</c:v>
                </c:pt>
                <c:pt idx="4">
                  <c:v>Доходы от оказания платных услуг (работ) и компенсация затрат государства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Лист6!$B$3:$B$8</c:f>
              <c:numCache>
                <c:formatCode>General</c:formatCode>
                <c:ptCount val="6"/>
                <c:pt idx="0">
                  <c:v>52</c:v>
                </c:pt>
                <c:pt idx="1">
                  <c:v>10</c:v>
                </c:pt>
                <c:pt idx="2">
                  <c:v>8</c:v>
                </c:pt>
                <c:pt idx="3">
                  <c:v>21</c:v>
                </c:pt>
                <c:pt idx="4">
                  <c:v>6</c:v>
                </c:pt>
                <c:pt idx="5">
                  <c:v>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1861360588656558"/>
          <c:y val="0.42824170521673399"/>
          <c:w val="0.46588531855205034"/>
          <c:h val="0.51414307469349663"/>
        </c:manualLayout>
      </c:layout>
      <c:txPr>
        <a:bodyPr/>
        <a:lstStyle/>
        <a:p>
          <a:pPr>
            <a:defRPr sz="1000" b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800" baseline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 районного бюджета  в 2018 году (проект бюджета)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6319276900096998E-2"/>
          <c:y val="0.34449926224094346"/>
          <c:w val="0.49620218376657732"/>
          <c:h val="0.68615458223972003"/>
        </c:manualLayout>
      </c:layout>
      <c:pieChart>
        <c:varyColors val="1"/>
        <c:ser>
          <c:idx val="0"/>
          <c:order val="0"/>
          <c:explosion val="21"/>
          <c:dLbls>
            <c:dLbl>
              <c:idx val="0"/>
              <c:layout>
                <c:manualLayout>
                  <c:x val="-0.14397871842452814"/>
                  <c:y val="-3.1412506922873291E-2"/>
                </c:manualLayout>
              </c:layout>
              <c:showPercent val="1"/>
            </c:dLbl>
            <c:dLbl>
              <c:idx val="5"/>
              <c:layout>
                <c:manualLayout>
                  <c:x val="2.2737348914188292E-2"/>
                  <c:y val="9.0808591586602913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Лист6!$E$3:$E$8</c:f>
              <c:strCache>
                <c:ptCount val="6"/>
                <c:pt idx="0">
                  <c:v>НДФЛ</c:v>
                </c:pt>
                <c:pt idx="1">
                  <c:v>Налоги на совокупный доход</c:v>
                </c:pt>
                <c:pt idx="2">
                  <c:v>Акцизы</c:v>
                </c:pt>
                <c:pt idx="3">
                  <c:v>Доходы от использования имущества</c:v>
                </c:pt>
                <c:pt idx="4">
                  <c:v>Доходы от оказания платных услуг (работ) и компенсация затрат государства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Лист6!$F$3:$F$8</c:f>
              <c:numCache>
                <c:formatCode>General</c:formatCode>
                <c:ptCount val="6"/>
                <c:pt idx="0">
                  <c:v>50</c:v>
                </c:pt>
                <c:pt idx="1">
                  <c:v>13</c:v>
                </c:pt>
                <c:pt idx="2">
                  <c:v>7</c:v>
                </c:pt>
                <c:pt idx="3">
                  <c:v>21</c:v>
                </c:pt>
                <c:pt idx="4">
                  <c:v>7</c:v>
                </c:pt>
                <c:pt idx="5">
                  <c:v>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2268621370543411"/>
          <c:y val="0.44126623925375902"/>
          <c:w val="0.47519075438150876"/>
          <c:h val="0.49386067567242592"/>
        </c:manualLayout>
      </c:layout>
      <c:txPr>
        <a:bodyPr/>
        <a:lstStyle/>
        <a:p>
          <a:pPr>
            <a:defRPr sz="1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Лист6!$B$36</c:f>
              <c:strCache>
                <c:ptCount val="1"/>
                <c:pt idx="0">
                  <c:v>2017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Лист6!$A$38:$A$42</c:f>
              <c:strCache>
                <c:ptCount val="5"/>
                <c:pt idx="0">
                  <c:v>Доходы от оказания платных услуг (работ) и компенсация затрат государства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Доходы от использования имущества</c:v>
                </c:pt>
                <c:pt idx="4">
                  <c:v>НДФЛ</c:v>
                </c:pt>
              </c:strCache>
            </c:strRef>
          </c:cat>
          <c:val>
            <c:numRef>
              <c:f>Лист6!$B$38:$B$42</c:f>
              <c:numCache>
                <c:formatCode>General</c:formatCode>
                <c:ptCount val="5"/>
                <c:pt idx="0">
                  <c:v>4889.1000000000004</c:v>
                </c:pt>
                <c:pt idx="1">
                  <c:v>5412</c:v>
                </c:pt>
                <c:pt idx="2">
                  <c:v>6910.2</c:v>
                </c:pt>
                <c:pt idx="3">
                  <c:v>14192</c:v>
                </c:pt>
                <c:pt idx="4">
                  <c:v>34354</c:v>
                </c:pt>
              </c:numCache>
            </c:numRef>
          </c:val>
        </c:ser>
        <c:ser>
          <c:idx val="1"/>
          <c:order val="1"/>
          <c:tx>
            <c:strRef>
              <c:f>Лист6!$C$36</c:f>
              <c:strCache>
                <c:ptCount val="1"/>
                <c:pt idx="0">
                  <c:v>2018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Лист6!$A$38:$A$42</c:f>
              <c:strCache>
                <c:ptCount val="5"/>
                <c:pt idx="0">
                  <c:v>Доходы от оказания платных услуг (работ) и компенсация затрат государства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Доходы от использования имущества</c:v>
                </c:pt>
                <c:pt idx="4">
                  <c:v>НДФЛ</c:v>
                </c:pt>
              </c:strCache>
            </c:strRef>
          </c:cat>
          <c:val>
            <c:numRef>
              <c:f>Лист6!$C$38:$C$42</c:f>
              <c:numCache>
                <c:formatCode>General</c:formatCode>
                <c:ptCount val="5"/>
                <c:pt idx="0">
                  <c:v>5359</c:v>
                </c:pt>
                <c:pt idx="1">
                  <c:v>5327</c:v>
                </c:pt>
                <c:pt idx="2">
                  <c:v>9643</c:v>
                </c:pt>
                <c:pt idx="3">
                  <c:v>15748</c:v>
                </c:pt>
                <c:pt idx="4">
                  <c:v>37287</c:v>
                </c:pt>
              </c:numCache>
            </c:numRef>
          </c:val>
        </c:ser>
        <c:axId val="80591872"/>
        <c:axId val="80597760"/>
      </c:barChart>
      <c:catAx>
        <c:axId val="80591872"/>
        <c:scaling>
          <c:orientation val="minMax"/>
        </c:scaling>
        <c:axPos val="l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0597760"/>
        <c:crosses val="autoZero"/>
        <c:auto val="1"/>
        <c:lblAlgn val="ctr"/>
        <c:lblOffset val="100"/>
      </c:catAx>
      <c:valAx>
        <c:axId val="80597760"/>
        <c:scaling>
          <c:orientation val="minMax"/>
        </c:scaling>
        <c:delete val="1"/>
        <c:axPos val="b"/>
        <c:majorGridlines/>
        <c:numFmt formatCode="General" sourceLinked="1"/>
        <c:tickLblPos val="none"/>
        <c:crossAx val="8059187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800" b="1"/>
          </a:pPr>
          <a:endParaRPr lang="ru-RU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 sz="2800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Поступления из краевого бюджета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 sz="2800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2018 году</a:t>
            </a:r>
          </a:p>
        </c:rich>
      </c:tx>
      <c:layout>
        <c:manualLayout>
          <c:xMode val="edge"/>
          <c:yMode val="edge"/>
          <c:x val="0.15678876002402811"/>
          <c:y val="2.3922999467441083E-2"/>
        </c:manualLayout>
      </c:layout>
    </c:title>
    <c:plotArea>
      <c:layout>
        <c:manualLayout>
          <c:layoutTarget val="inner"/>
          <c:xMode val="edge"/>
          <c:yMode val="edge"/>
          <c:x val="0.2026840946457836"/>
          <c:y val="0.13855414343942574"/>
          <c:w val="0.56717239699808863"/>
          <c:h val="0.78415505582472411"/>
        </c:manualLayout>
      </c:layout>
      <c:pieChart>
        <c:varyColors val="1"/>
        <c:ser>
          <c:idx val="0"/>
          <c:order val="0"/>
          <c:explosion val="27"/>
          <c:dPt>
            <c:idx val="0"/>
            <c:explosion val="1"/>
          </c:dPt>
          <c:dPt>
            <c:idx val="1"/>
            <c:explosion val="0"/>
          </c:dPt>
          <c:dPt>
            <c:idx val="2"/>
            <c:explosion val="12"/>
          </c:dPt>
          <c:dLbls>
            <c:dLbl>
              <c:idx val="0"/>
              <c:layout>
                <c:manualLayout>
                  <c:x val="-8.5361289339540833E-2"/>
                  <c:y val="0.15540447770702387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baseline="0"/>
                      <a:t>17%</a:t>
                    </a:r>
                    <a:endParaRPr lang="en-US" sz="2400" b="1"/>
                  </a:p>
                </c:rich>
              </c:tx>
              <c:showVal val="1"/>
            </c:dLbl>
            <c:dLbl>
              <c:idx val="1"/>
              <c:layout>
                <c:manualLayout>
                  <c:x val="-9.3996376360778483E-2"/>
                  <c:y val="2.4505061102815195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dirty="0"/>
                      <a:t>7%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0.1392681626099784"/>
                  <c:y val="-0.17130383566577426"/>
                </c:manualLayout>
              </c:layout>
              <c:tx>
                <c:rich>
                  <a:bodyPr/>
                  <a:lstStyle/>
                  <a:p>
                    <a:r>
                      <a:rPr lang="ru-RU" sz="2400"/>
                      <a:t>76%</a:t>
                    </a:r>
                    <a:endParaRPr lang="en-US" sz="240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</c:dLbls>
          <c:cat>
            <c:strRef>
              <c:f>Лист3!$F$3:$F$5</c:f>
              <c:strCache>
                <c:ptCount val="3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</c:strCache>
            </c:strRef>
          </c:cat>
          <c:val>
            <c:numRef>
              <c:f>Лист3!$G$3:$G$5</c:f>
              <c:numCache>
                <c:formatCode>General</c:formatCode>
                <c:ptCount val="3"/>
                <c:pt idx="0">
                  <c:v>25233</c:v>
                </c:pt>
                <c:pt idx="1">
                  <c:v>10216</c:v>
                </c:pt>
                <c:pt idx="2">
                  <c:v>109809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7268103731072707"/>
          <c:y val="0.39244527587527039"/>
          <c:w val="0.26003332239852173"/>
          <c:h val="0.33773750853651363"/>
        </c:manualLayout>
      </c:layout>
      <c:txPr>
        <a:bodyPr/>
        <a:lstStyle/>
        <a:p>
          <a:pPr>
            <a:defRPr sz="2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800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Структура доходов консолидированного бюджета Алейского района (2013-2018 годы)</a:t>
            </a:r>
          </a:p>
        </c:rich>
      </c:tx>
      <c:layout>
        <c:manualLayout>
          <c:xMode val="edge"/>
          <c:yMode val="edge"/>
          <c:x val="0.15778908615510251"/>
          <c:y val="0"/>
        </c:manualLayout>
      </c:layout>
    </c:title>
    <c:plotArea>
      <c:layout>
        <c:manualLayout>
          <c:layoutTarget val="inner"/>
          <c:xMode val="edge"/>
          <c:yMode val="edge"/>
          <c:x val="0.13509173113842352"/>
          <c:y val="0.18774654156145523"/>
          <c:w val="0.80375346138318748"/>
          <c:h val="0.69817988362999694"/>
        </c:manualLayout>
      </c:layout>
      <c:barChart>
        <c:barDir val="col"/>
        <c:grouping val="clustered"/>
        <c:ser>
          <c:idx val="0"/>
          <c:order val="0"/>
          <c:tx>
            <c:strRef>
              <c:f>Лист8!$A$5:$B$5</c:f>
              <c:strCache>
                <c:ptCount val="1"/>
                <c:pt idx="0">
                  <c:v>Собственные</c:v>
                </c:pt>
              </c:strCache>
            </c:strRef>
          </c:tx>
          <c:cat>
            <c:strRef>
              <c:f>Лист8!$C$4:$H$4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 проект бюджета</c:v>
                </c:pt>
              </c:strCache>
            </c:strRef>
          </c:cat>
          <c:val>
            <c:numRef>
              <c:f>Лист8!$C$5:$H$5</c:f>
              <c:numCache>
                <c:formatCode>General</c:formatCode>
                <c:ptCount val="6"/>
                <c:pt idx="0">
                  <c:v>77854</c:v>
                </c:pt>
                <c:pt idx="1">
                  <c:v>78827</c:v>
                </c:pt>
                <c:pt idx="2">
                  <c:v>62187</c:v>
                </c:pt>
                <c:pt idx="3">
                  <c:v>93471</c:v>
                </c:pt>
                <c:pt idx="4">
                  <c:v>87095</c:v>
                </c:pt>
                <c:pt idx="5">
                  <c:v>98789</c:v>
                </c:pt>
              </c:numCache>
            </c:numRef>
          </c:val>
        </c:ser>
        <c:ser>
          <c:idx val="1"/>
          <c:order val="1"/>
          <c:tx>
            <c:strRef>
              <c:f>Лист8!$A$6:$B$6</c:f>
              <c:strCache>
                <c:ptCount val="1"/>
                <c:pt idx="0">
                  <c:v>Безвозмездные</c:v>
                </c:pt>
              </c:strCache>
            </c:strRef>
          </c:tx>
          <c:cat>
            <c:strRef>
              <c:f>Лист8!$C$4:$H$4</c:f>
              <c:strCach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 проект бюджета</c:v>
                </c:pt>
              </c:strCache>
            </c:strRef>
          </c:cat>
          <c:val>
            <c:numRef>
              <c:f>Лист8!$C$6:$H$6</c:f>
              <c:numCache>
                <c:formatCode>General</c:formatCode>
                <c:ptCount val="6"/>
                <c:pt idx="0">
                  <c:v>223283</c:v>
                </c:pt>
                <c:pt idx="1">
                  <c:v>172261</c:v>
                </c:pt>
                <c:pt idx="2">
                  <c:v>173957</c:v>
                </c:pt>
                <c:pt idx="3">
                  <c:v>146323</c:v>
                </c:pt>
                <c:pt idx="4">
                  <c:v>132410</c:v>
                </c:pt>
                <c:pt idx="5">
                  <c:v>145258.20000000001</c:v>
                </c:pt>
              </c:numCache>
            </c:numRef>
          </c:val>
        </c:ser>
        <c:axId val="81983360"/>
        <c:axId val="81984896"/>
      </c:barChart>
      <c:catAx>
        <c:axId val="81983360"/>
        <c:scaling>
          <c:orientation val="minMax"/>
        </c:scaling>
        <c:axPos val="b"/>
        <c:tickLblPos val="nextTo"/>
        <c:txPr>
          <a:bodyPr/>
          <a:lstStyle/>
          <a:p>
            <a:pPr>
              <a:defRPr sz="17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984896"/>
        <c:crosses val="autoZero"/>
        <c:auto val="1"/>
        <c:lblAlgn val="ctr"/>
        <c:lblOffset val="100"/>
      </c:catAx>
      <c:valAx>
        <c:axId val="8198489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9833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505446996453077"/>
          <c:y val="0.18782432018435699"/>
          <c:w val="0.277870627789567"/>
          <c:h val="0.14693921652657047"/>
        </c:manualLayout>
      </c:layout>
      <c:txPr>
        <a:bodyPr/>
        <a:lstStyle/>
        <a:p>
          <a:pPr>
            <a:defRPr sz="18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5.5763342082239882E-4"/>
          <c:y val="0.28800918635170608"/>
          <c:w val="0.53382709973753251"/>
          <c:h val="0.71176946631671201"/>
        </c:manualLayout>
      </c:layout>
      <c:pieChart>
        <c:varyColors val="1"/>
        <c:ser>
          <c:idx val="0"/>
          <c:order val="0"/>
          <c:explosion val="25"/>
          <c:dPt>
            <c:idx val="1"/>
            <c:explosion val="6"/>
          </c:dPt>
          <c:dPt>
            <c:idx val="2"/>
            <c:explosion val="6"/>
          </c:dPt>
          <c:dPt>
            <c:idx val="3"/>
            <c:explosion val="8"/>
          </c:dPt>
          <c:dLbls>
            <c:dLbl>
              <c:idx val="1"/>
              <c:layout>
                <c:manualLayout>
                  <c:x val="-0.12798009623797024"/>
                  <c:y val="0.10017381160688249"/>
                </c:manualLayout>
              </c:layout>
              <c:showVal val="1"/>
            </c:dLbl>
            <c:dLbl>
              <c:idx val="2"/>
              <c:layout>
                <c:manualLayout>
                  <c:x val="-9.6294181977252868E-2"/>
                  <c:y val="-0.10972717993584165"/>
                </c:manualLayout>
              </c:layout>
              <c:showVal val="1"/>
            </c:dLbl>
            <c:dLbl>
              <c:idx val="3"/>
              <c:layout>
                <c:manualLayout>
                  <c:x val="0.1274668469940464"/>
                  <c:y val="5.4871803876676332E-2"/>
                </c:manualLayout>
              </c:layout>
              <c:showVal val="1"/>
            </c:dLbl>
            <c:txPr>
              <a:bodyPr/>
              <a:lstStyle/>
              <a:p>
                <a:pPr>
                  <a:defRPr sz="2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Лист2!$A$5:$A$8</c:f>
              <c:strCache>
                <c:ptCount val="4"/>
                <c:pt idx="0">
                  <c:v>Национальная безопасность и правоохранительная деятельность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Социальная сфера</c:v>
                </c:pt>
              </c:strCache>
            </c:strRef>
          </c:cat>
          <c:val>
            <c:numRef>
              <c:f>Лист2!$B$5:$B$8</c:f>
              <c:numCache>
                <c:formatCode>General</c:formatCode>
                <c:ptCount val="4"/>
                <c:pt idx="0">
                  <c:v>130</c:v>
                </c:pt>
                <c:pt idx="1">
                  <c:v>3470.8</c:v>
                </c:pt>
                <c:pt idx="2">
                  <c:v>1412.2</c:v>
                </c:pt>
                <c:pt idx="3">
                  <c:v>7162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5261865704286961"/>
          <c:y val="0.25077223680373273"/>
          <c:w val="0.44545636482939638"/>
          <c:h val="0.74843686205890969"/>
        </c:manualLayout>
      </c:layout>
      <c:txPr>
        <a:bodyPr/>
        <a:lstStyle/>
        <a:p>
          <a:pPr>
            <a:defRPr sz="2000" b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0.03719</cdr:x>
      <cdr:y>0.17467</cdr:y>
    </cdr:from>
    <cdr:to>
      <cdr:x>0.19202</cdr:x>
      <cdr:y>0.24251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1798" y="840920"/>
          <a:ext cx="923412" cy="3265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>
              <a:latin typeface="Times New Roman" pitchFamily="18" charset="0"/>
              <a:cs typeface="Times New Roman" pitchFamily="18" charset="0"/>
            </a:rPr>
            <a:t>тыс.  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руб.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24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0.89552</cdr:y>
    </cdr:from>
    <cdr:to>
      <cdr:x>0.77228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4286280"/>
          <a:ext cx="4472967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>
              <a:effectLst/>
              <a:latin typeface="Times New Roman" pitchFamily="18" charset="0"/>
              <a:cs typeface="Times New Roman" pitchFamily="18" charset="0"/>
            </a:rPr>
            <a:t>Всего поступления </a:t>
          </a:r>
          <a:r>
            <a:rPr lang="ru-RU" sz="2400" b="1" dirty="0" smtClean="0">
              <a:effectLst/>
              <a:latin typeface="Times New Roman" pitchFamily="18" charset="0"/>
              <a:cs typeface="Times New Roman" pitchFamily="18" charset="0"/>
            </a:rPr>
            <a:t>– 145258  тыс</a:t>
          </a:r>
          <a:r>
            <a:rPr lang="ru-RU" sz="2400" b="1" dirty="0">
              <a:effectLst/>
              <a:latin typeface="Times New Roman" pitchFamily="18" charset="0"/>
              <a:cs typeface="Times New Roman" pitchFamily="18" charset="0"/>
            </a:rPr>
            <a:t>. рублей</a:t>
          </a:r>
        </a:p>
        <a:p xmlns:a="http://schemas.openxmlformats.org/drawingml/2006/main">
          <a:endParaRPr lang="ru-RU" sz="24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0.03031</cdr:x>
      <cdr:y>0.11458</cdr:y>
    </cdr:from>
    <cdr:to>
      <cdr:x>0.17188</cdr:x>
      <cdr:y>0.1772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5784" y="785794"/>
          <a:ext cx="1334974" cy="4294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>
              <a:latin typeface="Times New Roman" pitchFamily="18" charset="0"/>
              <a:cs typeface="Times New Roman" pitchFamily="18" charset="0"/>
            </a:rPr>
            <a:t>тыс.руб.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0.05133</cdr:x>
      <cdr:y>0.02771</cdr:y>
    </cdr:from>
    <cdr:to>
      <cdr:x>0.95277</cdr:x>
      <cdr:y>0.22116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7655" y="130969"/>
          <a:ext cx="5226845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600" b="1" dirty="0">
              <a:latin typeface="Times New Roman" pitchFamily="18" charset="0"/>
              <a:cs typeface="Times New Roman" pitchFamily="18" charset="0"/>
            </a:rPr>
            <a:t>Основные направления по реализации </a:t>
          </a:r>
        </a:p>
        <a:p xmlns:a="http://schemas.openxmlformats.org/drawingml/2006/main">
          <a:pPr algn="ctr"/>
          <a:r>
            <a:rPr lang="ru-RU" sz="2600" b="1" dirty="0">
              <a:latin typeface="Times New Roman" pitchFamily="18" charset="0"/>
              <a:cs typeface="Times New Roman" pitchFamily="18" charset="0"/>
            </a:rPr>
            <a:t>муниципальных программ 2018 года, тыс.руб.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0.00738</cdr:x>
      <cdr:y>0.00174</cdr:y>
    </cdr:from>
    <cdr:to>
      <cdr:x>0.65973</cdr:x>
      <cdr:y>0.09006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4194" y="8088"/>
          <a:ext cx="4793375" cy="4096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600" b="1" dirty="0">
              <a:latin typeface="Times New Roman" pitchFamily="18" charset="0"/>
              <a:cs typeface="Times New Roman" pitchFamily="18" charset="0"/>
            </a:rPr>
            <a:t>Динамика</a:t>
          </a:r>
          <a:r>
            <a:rPr lang="ru-RU" sz="2600" b="1" baseline="0" dirty="0">
              <a:latin typeface="Times New Roman" pitchFamily="18" charset="0"/>
              <a:cs typeface="Times New Roman" pitchFamily="18" charset="0"/>
            </a:rPr>
            <a:t> расходов районного бюджета на исполнение </a:t>
          </a:r>
        </a:p>
        <a:p xmlns:a="http://schemas.openxmlformats.org/drawingml/2006/main">
          <a:r>
            <a:rPr lang="ru-RU" sz="2600" b="1" baseline="0" dirty="0">
              <a:latin typeface="Times New Roman" pitchFamily="18" charset="0"/>
              <a:cs typeface="Times New Roman" pitchFamily="18" charset="0"/>
            </a:rPr>
            <a:t>муниципальных программ в 2016 - 2018 годах, тыс.руб.</a:t>
          </a:r>
          <a:endParaRPr lang="ru-RU" sz="2600" b="1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22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0.15885</cdr:x>
      <cdr:y>0.03663</cdr:y>
    </cdr:from>
    <cdr:to>
      <cdr:x>0.24073</cdr:x>
      <cdr:y>0.17729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74033" y="2381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0.23134</cdr:x>
      <cdr:y>0.02015</cdr:y>
    </cdr:from>
    <cdr:to>
      <cdr:x>0.31322</cdr:x>
      <cdr:y>0.16081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83658" y="13096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0.03125</cdr:x>
      <cdr:y>0</cdr:y>
    </cdr:from>
    <cdr:to>
      <cdr:x>0.31484</cdr:x>
      <cdr:y>0.0461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85720" y="0"/>
          <a:ext cx="2593147" cy="3161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200" b="1" dirty="0">
              <a:latin typeface="Times New Roman" pitchFamily="18" charset="0"/>
              <a:cs typeface="Times New Roman" pitchFamily="18" charset="0"/>
            </a:rPr>
            <a:t>Основные направления расходов</a:t>
          </a:r>
          <a:r>
            <a:rPr lang="ru-RU" sz="2200" b="1" baseline="0" dirty="0">
              <a:latin typeface="Times New Roman" pitchFamily="18" charset="0"/>
              <a:cs typeface="Times New Roman" pitchFamily="18" charset="0"/>
            </a:rPr>
            <a:t> районного бюджета на 2018 год</a:t>
          </a:r>
          <a:endParaRPr lang="ru-RU" sz="22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0.10182</cdr:x>
      <cdr:y>0.03768</cdr:y>
    </cdr:from>
    <cdr:to>
      <cdr:x>0.93091</cdr:x>
      <cdr:y>0.19796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3400" y="175841"/>
          <a:ext cx="4343400" cy="7480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800" b="1" dirty="0">
              <a:latin typeface="Times New Roman" pitchFamily="18" charset="0"/>
              <a:cs typeface="Times New Roman" pitchFamily="18" charset="0"/>
            </a:rPr>
            <a:t>Основные направления расходов в </a:t>
          </a:r>
        </a:p>
        <a:p xmlns:a="http://schemas.openxmlformats.org/drawingml/2006/main">
          <a:pPr algn="ctr"/>
          <a:r>
            <a:rPr lang="ru-RU" sz="2800" b="1" dirty="0">
              <a:latin typeface="Times New Roman" pitchFamily="18" charset="0"/>
              <a:cs typeface="Times New Roman" pitchFamily="18" charset="0"/>
            </a:rPr>
            <a:t>сфере образования 2018 года, тыс.руб.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5" name="Прямая соединительная линия 4"/>
        <cdr:cNvSpPr/>
      </cdr:nvSpPr>
      <cdr:spPr>
        <a:xfrm xmlns:a="http://schemas.openxmlformats.org/drawingml/2006/main">
          <a:off x="-2828925" y="-542925"/>
          <a:ext cx="0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rgbClr val="4F81BD">
              <a:shade val="95000"/>
              <a:satMod val="105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0.22364</cdr:x>
      <cdr:y>0.45102</cdr:y>
    </cdr:from>
    <cdr:to>
      <cdr:x>0.25273</cdr:x>
      <cdr:y>0.45306</cdr:y>
    </cdr:to>
    <cdr:sp macro="" textlink="">
      <cdr:nvSpPr>
        <cdr:cNvPr id="7" name="Прямая соединительная линия 6"/>
        <cdr:cNvSpPr/>
      </cdr:nvSpPr>
      <cdr:spPr>
        <a:xfrm xmlns:a="http://schemas.openxmlformats.org/drawingml/2006/main" flipV="1">
          <a:off x="1171575" y="2105025"/>
          <a:ext cx="152400" cy="952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0.17292</cdr:x>
      <cdr:y>0.03472</cdr:y>
    </cdr:from>
    <cdr:to>
      <cdr:x>0.37292</cdr:x>
      <cdr:y>0.36806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90575" y="952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0.09583</cdr:x>
      <cdr:y>0.01578</cdr:y>
    </cdr:from>
    <cdr:to>
      <cdr:x>0.925</cdr:x>
      <cdr:y>0.16666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76270" y="108219"/>
          <a:ext cx="7581930" cy="10347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800" b="1" dirty="0">
              <a:latin typeface="Times New Roman" pitchFamily="18" charset="0"/>
              <a:cs typeface="Times New Roman" pitchFamily="18" charset="0"/>
            </a:rPr>
            <a:t>Основные статьи затрат  в сфере </a:t>
          </a:r>
        </a:p>
        <a:p xmlns:a="http://schemas.openxmlformats.org/drawingml/2006/main">
          <a:pPr algn="ctr"/>
          <a:r>
            <a:rPr lang="ru-RU" sz="2800" b="1" dirty="0">
              <a:latin typeface="Times New Roman" pitchFamily="18" charset="0"/>
              <a:cs typeface="Times New Roman" pitchFamily="18" charset="0"/>
            </a:rPr>
            <a:t>образования  на 2018 год, тыс.руб.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20.07.2018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20.07.2018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20.07.2018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20.07.2018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20.07.2018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20.07.2018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20.07.2018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20.07.2018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20.07.2018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20.07.2018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20.07.2018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20.07.2018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20.07.2018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28586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chemeClr val="bg1"/>
                </a:solidFill>
              </a:rPr>
              <a:t>Бюджет для </a:t>
            </a:r>
            <a:br>
              <a:rPr lang="ru-RU" sz="6000" dirty="0" smtClean="0">
                <a:solidFill>
                  <a:schemeClr val="bg1"/>
                </a:solidFill>
              </a:rPr>
            </a:br>
            <a:r>
              <a:rPr lang="ru-RU" sz="6000" dirty="0" smtClean="0">
                <a:solidFill>
                  <a:schemeClr val="bg1"/>
                </a:solidFill>
              </a:rPr>
              <a:t>граждан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Районный бюджет на 2018 год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286512" y="6000768"/>
            <a:ext cx="2513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22 декабря 2018 г.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30652" y="71414"/>
            <a:ext cx="9041942" cy="6724648"/>
            <a:chOff x="0" y="0"/>
            <a:chExt cx="10225768" cy="7162800"/>
          </a:xfrm>
        </p:grpSpPr>
        <p:sp>
          <p:nvSpPr>
            <p:cNvPr id="4" name="AutoShape 9"/>
            <p:cNvSpPr>
              <a:spLocks noChangeArrowheads="1"/>
            </p:cNvSpPr>
            <p:nvPr/>
          </p:nvSpPr>
          <p:spPr bwMode="auto">
            <a:xfrm rot="2253379">
              <a:off x="1846489" y="857250"/>
              <a:ext cx="898072" cy="2066925"/>
            </a:xfrm>
            <a:prstGeom prst="downArrow">
              <a:avLst>
                <a:gd name="adj1" fmla="val 50000"/>
                <a:gd name="adj2" fmla="val 57713"/>
              </a:avLst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</p:sp>
        <p:sp>
          <p:nvSpPr>
            <p:cNvPr id="5" name="AutoShape 8"/>
            <p:cNvSpPr>
              <a:spLocks noChangeArrowheads="1"/>
            </p:cNvSpPr>
            <p:nvPr/>
          </p:nvSpPr>
          <p:spPr bwMode="auto">
            <a:xfrm rot="1297637">
              <a:off x="3452132" y="1247775"/>
              <a:ext cx="900793" cy="3571875"/>
            </a:xfrm>
            <a:prstGeom prst="downArrow">
              <a:avLst>
                <a:gd name="adj1" fmla="val 50000"/>
                <a:gd name="adj2" fmla="val 99734"/>
              </a:avLst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</p:sp>
        <p:sp>
          <p:nvSpPr>
            <p:cNvPr id="6" name="AutoShape 7"/>
            <p:cNvSpPr>
              <a:spLocks noChangeArrowheads="1"/>
            </p:cNvSpPr>
            <p:nvPr/>
          </p:nvSpPr>
          <p:spPr bwMode="auto">
            <a:xfrm rot="19563488">
              <a:off x="7287986" y="1047750"/>
              <a:ext cx="900793" cy="1981200"/>
            </a:xfrm>
            <a:prstGeom prst="downArrow">
              <a:avLst>
                <a:gd name="adj1" fmla="val 50000"/>
                <a:gd name="adj2" fmla="val 55319"/>
              </a:avLst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0" y="2743200"/>
              <a:ext cx="3088821" cy="2076450"/>
            </a:xfrm>
            <a:prstGeom prst="ellipse">
              <a:avLst/>
            </a:prstGeom>
            <a:solidFill>
              <a:srgbClr val="8DB3E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rtl="0">
                <a:defRPr sz="1000"/>
              </a:pPr>
              <a:r>
                <a:rPr lang="ru-RU" sz="2200" b="1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Субвенция на школы</a:t>
              </a:r>
              <a:endParaRPr lang="ru-RU" sz="1100" b="0" i="0" u="none" strike="noStrike" baseline="0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 algn="ctr" rtl="0">
                <a:defRPr sz="1000"/>
              </a:pPr>
              <a:r>
                <a:rPr lang="ru-RU" sz="2200" b="1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88 443 </a:t>
              </a:r>
              <a:endParaRPr lang="ru-RU" sz="2200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ctr" rtl="0">
                <a:defRPr sz="1000"/>
              </a:pPr>
              <a:r>
                <a:rPr lang="ru-RU" sz="2200" b="1" i="0" u="none" strike="noStrike" baseline="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тыс.руб</a:t>
              </a:r>
              <a:r>
                <a:rPr lang="ru-RU" sz="2200" b="1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.</a:t>
              </a:r>
              <a:endParaRPr lang="ru-RU" sz="1100" b="0" i="0" u="none" strike="noStrike" baseline="0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 algn="ctr" rtl="0">
                <a:defRPr sz="1000"/>
              </a:pPr>
              <a:r>
                <a:rPr lang="ru-RU" sz="3600" b="1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 </a:t>
              </a:r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1434193" y="4600575"/>
              <a:ext cx="3464378" cy="2562225"/>
            </a:xfrm>
            <a:prstGeom prst="ellipse">
              <a:avLst/>
            </a:prstGeom>
            <a:solidFill>
              <a:srgbClr val="E5B8B7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rtl="0">
                <a:defRPr sz="1000"/>
              </a:pPr>
              <a:r>
                <a:rPr lang="ru-RU" sz="2200" b="1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Субвенция на дошкольное образование </a:t>
              </a:r>
              <a:endParaRPr lang="ru-RU" sz="1100" b="0" i="0" u="none" strike="noStrike" baseline="0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 algn="ctr" rtl="0">
                <a:defRPr sz="1000"/>
              </a:pPr>
              <a:r>
                <a:rPr lang="ru-RU" sz="2200" b="1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9 442 </a:t>
              </a:r>
              <a:endParaRPr lang="ru-RU" sz="2200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ctr" rtl="0">
                <a:defRPr sz="1000"/>
              </a:pPr>
              <a:r>
                <a:rPr lang="ru-RU" sz="2200" b="1" i="0" u="none" strike="noStrike" baseline="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тыс.руб</a:t>
              </a:r>
              <a:r>
                <a:rPr lang="ru-RU" sz="2200" b="1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.</a:t>
              </a:r>
            </a:p>
          </p:txBody>
        </p:sp>
        <p:sp>
          <p:nvSpPr>
            <p:cNvPr id="9" name="Oval 4"/>
            <p:cNvSpPr>
              <a:spLocks noChangeArrowheads="1"/>
            </p:cNvSpPr>
            <p:nvPr/>
          </p:nvSpPr>
          <p:spPr bwMode="auto">
            <a:xfrm>
              <a:off x="5079546" y="4600575"/>
              <a:ext cx="3356883" cy="2562225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rtl="0">
                <a:defRPr sz="1000"/>
              </a:pPr>
              <a:r>
                <a:rPr lang="ru-RU" sz="2000" b="1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Субвенция на содержание ребенка в семье опекуна </a:t>
              </a:r>
              <a:endParaRPr lang="ru-RU" sz="1100" b="0" i="0" u="none" strike="noStrike" baseline="0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 algn="ctr" rtl="0">
                <a:defRPr sz="1000"/>
              </a:pPr>
              <a:r>
                <a:rPr lang="ru-RU" sz="2000" b="1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6 914 </a:t>
              </a:r>
              <a:endParaRPr lang="ru-RU" sz="2000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ctr" rtl="0">
                <a:defRPr sz="1000"/>
              </a:pPr>
              <a:r>
                <a:rPr lang="ru-RU" sz="2000" b="1" i="0" u="none" strike="noStrike" baseline="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тыс.руб</a:t>
              </a:r>
              <a:r>
                <a:rPr lang="ru-RU" sz="2000" b="1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.</a:t>
              </a:r>
            </a:p>
          </p:txBody>
        </p:sp>
        <p:sp>
          <p:nvSpPr>
            <p:cNvPr id="10" name="Oval 3"/>
            <p:cNvSpPr>
              <a:spLocks noChangeArrowheads="1"/>
            </p:cNvSpPr>
            <p:nvPr/>
          </p:nvSpPr>
          <p:spPr bwMode="auto">
            <a:xfrm>
              <a:off x="7230836" y="2914650"/>
              <a:ext cx="2994932" cy="2000250"/>
            </a:xfrm>
            <a:prstGeom prst="ellipse">
              <a:avLst/>
            </a:prstGeom>
            <a:solidFill>
              <a:srgbClr val="8DB3E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rtl="0">
                <a:defRPr sz="1000"/>
              </a:pPr>
              <a:r>
                <a:rPr lang="ru-RU" sz="2200" b="1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Прочие субвенции</a:t>
              </a:r>
              <a:endParaRPr lang="ru-RU" sz="1100" b="0" i="0" u="none" strike="noStrike" baseline="0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 algn="ctr" rtl="0">
                <a:defRPr sz="1000"/>
              </a:pPr>
              <a:r>
                <a:rPr lang="ru-RU" sz="2200" b="1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5 030 </a:t>
              </a:r>
              <a:endParaRPr lang="ru-RU" sz="2200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ctr" rtl="0">
                <a:defRPr sz="1000"/>
              </a:pPr>
              <a:r>
                <a:rPr lang="ru-RU" sz="2200" b="1" i="0" u="none" strike="noStrike" baseline="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тыс.руб</a:t>
              </a:r>
              <a:r>
                <a:rPr lang="ru-RU" sz="2200" b="1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.</a:t>
              </a:r>
              <a:endParaRPr lang="ru-RU" sz="1100" b="0" i="0" u="none" strike="noStrike" baseline="0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 algn="ctr" rtl="0">
                <a:defRPr sz="1000"/>
              </a:pPr>
              <a:r>
                <a:rPr lang="ru-RU" sz="3600" b="1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 </a:t>
              </a:r>
            </a:p>
          </p:txBody>
        </p:sp>
        <p:sp>
          <p:nvSpPr>
            <p:cNvPr id="11" name="AutoShape 2"/>
            <p:cNvSpPr>
              <a:spLocks noChangeArrowheads="1"/>
            </p:cNvSpPr>
            <p:nvPr/>
          </p:nvSpPr>
          <p:spPr bwMode="auto">
            <a:xfrm rot="-1229771">
              <a:off x="5489121" y="1143000"/>
              <a:ext cx="900793" cy="3571875"/>
            </a:xfrm>
            <a:prstGeom prst="downArrow">
              <a:avLst>
                <a:gd name="adj1" fmla="val 50000"/>
                <a:gd name="adj2" fmla="val 99734"/>
              </a:avLst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</p:sp>
        <p:sp>
          <p:nvSpPr>
            <p:cNvPr id="12" name="Oval 1"/>
            <p:cNvSpPr>
              <a:spLocks noChangeArrowheads="1"/>
            </p:cNvSpPr>
            <p:nvPr/>
          </p:nvSpPr>
          <p:spPr bwMode="auto">
            <a:xfrm>
              <a:off x="688521" y="0"/>
              <a:ext cx="8715376" cy="251105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rtl="0">
                <a:defRPr sz="1000"/>
              </a:pPr>
              <a:r>
                <a:rPr lang="ru-RU" sz="2600" b="1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Безвозмездные поступления из краевого бюджета в форме субвенций </a:t>
              </a:r>
              <a:endParaRPr lang="ru-RU" sz="2600" b="0" i="0" u="none" strike="noStrike" baseline="0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 algn="ctr" rtl="0">
                <a:defRPr sz="1000"/>
              </a:pPr>
              <a:r>
                <a:rPr lang="ru-RU" sz="2600" b="1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109 809,2 </a:t>
              </a:r>
              <a:endParaRPr lang="ru-RU" sz="2600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ctr" rtl="0">
                <a:defRPr sz="1000"/>
              </a:pPr>
              <a:r>
                <a:rPr lang="ru-RU" sz="2600" b="1" i="0" u="none" strike="noStrike" baseline="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тыс</a:t>
              </a:r>
              <a:r>
                <a:rPr lang="ru-RU" sz="2600" b="1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. руб.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214282" y="357166"/>
            <a:ext cx="8715436" cy="6215106"/>
            <a:chOff x="-168696" y="0"/>
            <a:chExt cx="10290428" cy="5281613"/>
          </a:xfrm>
        </p:grpSpPr>
        <p:sp>
          <p:nvSpPr>
            <p:cNvPr id="4" name="Oval 7"/>
            <p:cNvSpPr>
              <a:spLocks noChangeArrowheads="1"/>
            </p:cNvSpPr>
            <p:nvPr/>
          </p:nvSpPr>
          <p:spPr bwMode="auto">
            <a:xfrm>
              <a:off x="-168696" y="2792577"/>
              <a:ext cx="3381374" cy="2457450"/>
            </a:xfrm>
            <a:prstGeom prst="ellipse">
              <a:avLst/>
            </a:prstGeom>
            <a:solidFill>
              <a:srgbClr val="8DB3E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rtl="0">
                <a:defRPr sz="1000"/>
              </a:pPr>
              <a:r>
                <a:rPr lang="ru-RU" sz="2600" b="1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Субсидия на ремонт дорог</a:t>
              </a:r>
              <a:endParaRPr lang="ru-RU" sz="2600" b="0" i="0" u="none" strike="noStrike" baseline="0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 algn="ctr" rtl="0">
                <a:defRPr sz="1000"/>
              </a:pPr>
              <a:r>
                <a:rPr lang="ru-RU" sz="2600" b="1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1 486 </a:t>
              </a:r>
              <a:r>
                <a:rPr lang="ru-RU" sz="2600" b="1" i="0" u="none" strike="noStrike" baseline="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тыс.руб</a:t>
              </a:r>
              <a:r>
                <a:rPr lang="ru-RU" sz="2600" b="1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.</a:t>
              </a:r>
              <a:endParaRPr lang="ru-RU" sz="2600" b="0" i="0" u="none" strike="noStrike" baseline="0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 algn="l" rtl="0">
                <a:defRPr sz="1000"/>
              </a:pPr>
              <a:r>
                <a:rPr lang="ru-RU" sz="3600" b="1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 </a:t>
              </a:r>
            </a:p>
          </p:txBody>
        </p:sp>
        <p:sp>
          <p:nvSpPr>
            <p:cNvPr id="5" name="Oval 6"/>
            <p:cNvSpPr>
              <a:spLocks noChangeArrowheads="1"/>
            </p:cNvSpPr>
            <p:nvPr/>
          </p:nvSpPr>
          <p:spPr bwMode="auto">
            <a:xfrm>
              <a:off x="3332104" y="2824163"/>
              <a:ext cx="3331370" cy="2457450"/>
            </a:xfrm>
            <a:prstGeom prst="ellipse">
              <a:avLst/>
            </a:prstGeom>
            <a:solidFill>
              <a:srgbClr val="E5B8B7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rtl="0">
                <a:defRPr sz="1000"/>
              </a:pPr>
              <a:r>
                <a:rPr lang="ru-RU" sz="2600" b="1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Субсидия на уголь </a:t>
              </a:r>
              <a:endParaRPr lang="ru-RU" sz="1100" b="0" i="0" u="none" strike="noStrike" baseline="0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 algn="ctr" rtl="0">
                <a:defRPr sz="1000"/>
              </a:pPr>
              <a:r>
                <a:rPr lang="ru-RU" sz="2600" b="1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8 598 </a:t>
              </a:r>
              <a:r>
                <a:rPr lang="ru-RU" sz="2600" b="1" i="0" u="none" strike="noStrike" baseline="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тыс.руб</a:t>
              </a:r>
              <a:r>
                <a:rPr lang="ru-RU" sz="2600" b="1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.</a:t>
              </a:r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6663473" y="2800350"/>
              <a:ext cx="3458259" cy="2457450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rtl="0">
                <a:defRPr sz="1000"/>
              </a:pPr>
              <a:r>
                <a:rPr lang="ru-RU" sz="2400" b="1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Субсидия на оздоровление детей </a:t>
              </a:r>
              <a:endParaRPr lang="ru-RU" sz="1100" b="0" i="0" u="none" strike="noStrike" baseline="0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 algn="ctr" rtl="0">
                <a:defRPr sz="1000"/>
              </a:pPr>
              <a:r>
                <a:rPr lang="ru-RU" sz="2400" b="1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132 </a:t>
              </a:r>
              <a:endParaRPr lang="ru-RU" sz="2400" b="1" i="0" u="none" strike="noStrike" baseline="0" dirty="0" smtClean="0">
                <a:solidFill>
                  <a:srgbClr val="000000"/>
                </a:solidFill>
                <a:latin typeface="Times New Roman"/>
                <a:cs typeface="Times New Roman"/>
              </a:endParaRPr>
            </a:p>
            <a:p>
              <a:pPr algn="ctr" rtl="0">
                <a:defRPr sz="1000"/>
              </a:pPr>
              <a:r>
                <a:rPr lang="ru-RU" sz="2400" b="1" i="0" u="none" strike="noStrike" baseline="0" dirty="0" smtClean="0">
                  <a:solidFill>
                    <a:srgbClr val="000000"/>
                  </a:solidFill>
                  <a:latin typeface="Times New Roman"/>
                  <a:cs typeface="Times New Roman"/>
                </a:rPr>
                <a:t>тыс.руб</a:t>
              </a:r>
              <a:r>
                <a:rPr lang="ru-RU" sz="2400" b="1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.</a:t>
              </a:r>
            </a:p>
          </p:txBody>
        </p:sp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 rot="2223978">
              <a:off x="1909764" y="828675"/>
              <a:ext cx="892969" cy="2162175"/>
            </a:xfrm>
            <a:prstGeom prst="downArrow">
              <a:avLst>
                <a:gd name="adj1" fmla="val 50000"/>
                <a:gd name="adj2" fmla="val 60372"/>
              </a:avLst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</p:sp>
        <p:sp>
          <p:nvSpPr>
            <p:cNvPr id="8" name="AutoShape 3"/>
            <p:cNvSpPr>
              <a:spLocks noChangeArrowheads="1"/>
            </p:cNvSpPr>
            <p:nvPr/>
          </p:nvSpPr>
          <p:spPr bwMode="auto">
            <a:xfrm>
              <a:off x="4586289" y="1466850"/>
              <a:ext cx="890588" cy="1333500"/>
            </a:xfrm>
            <a:prstGeom prst="downArrow">
              <a:avLst>
                <a:gd name="adj1" fmla="val 50000"/>
                <a:gd name="adj2" fmla="val 37234"/>
              </a:avLst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</p:sp>
        <p:sp>
          <p:nvSpPr>
            <p:cNvPr id="9" name="AutoShape 2"/>
            <p:cNvSpPr>
              <a:spLocks noChangeArrowheads="1"/>
            </p:cNvSpPr>
            <p:nvPr/>
          </p:nvSpPr>
          <p:spPr bwMode="auto">
            <a:xfrm rot="-2036512">
              <a:off x="7241383" y="828675"/>
              <a:ext cx="892969" cy="2162175"/>
            </a:xfrm>
            <a:prstGeom prst="downArrow">
              <a:avLst>
                <a:gd name="adj1" fmla="val 50000"/>
                <a:gd name="adj2" fmla="val 60372"/>
              </a:avLst>
            </a:prstGeom>
            <a:solidFill>
              <a:srgbClr val="FFC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</p:sp>
        <p:sp>
          <p:nvSpPr>
            <p:cNvPr id="10" name="Oval 1"/>
            <p:cNvSpPr>
              <a:spLocks noChangeArrowheads="1"/>
            </p:cNvSpPr>
            <p:nvPr/>
          </p:nvSpPr>
          <p:spPr bwMode="auto">
            <a:xfrm>
              <a:off x="962027" y="0"/>
              <a:ext cx="8158162" cy="225356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rtl="0">
                <a:defRPr sz="1000"/>
              </a:pPr>
              <a:r>
                <a:rPr lang="ru-RU" sz="2600" b="1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Безвозмездные поступления из краевого бюджета в форме субсидий </a:t>
              </a:r>
              <a:endParaRPr lang="ru-RU" sz="1100" b="0" i="0" u="none" strike="noStrike" baseline="0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 algn="ctr" rtl="0">
                <a:defRPr sz="1000"/>
              </a:pPr>
              <a:r>
                <a:rPr lang="ru-RU" sz="2600" b="1" i="0" u="none" strike="noStrike" baseline="0" dirty="0">
                  <a:solidFill>
                    <a:srgbClr val="000000"/>
                  </a:solidFill>
                  <a:latin typeface="Times New Roman"/>
                  <a:cs typeface="Times New Roman"/>
                </a:rPr>
                <a:t>10 216 тыс. руб.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4000" cy="7513620"/>
        </p:xfrm>
        <a:graphic>
          <a:graphicData uri="http://schemas.openxmlformats.org/drawingml/2006/table">
            <a:tbl>
              <a:tblPr/>
              <a:tblGrid>
                <a:gridCol w="2357422"/>
                <a:gridCol w="1571636"/>
                <a:gridCol w="1571636"/>
                <a:gridCol w="1857388"/>
                <a:gridCol w="1785918"/>
              </a:tblGrid>
              <a:tr h="45118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36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Консолидированный  бюджет Алейского района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947"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8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 г.</a:t>
                      </a:r>
                      <a:br>
                        <a:rPr lang="ru-RU" sz="18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бюджет, тыс. руб.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г. проект бюджета, тыс. </a:t>
                      </a:r>
                      <a:r>
                        <a:rPr lang="ru-RU" sz="1800" b="1" i="0" u="none" strike="noStrike" dirty="0" err="1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endParaRPr lang="ru-RU" sz="1800" b="1" i="0" u="none" strike="noStrike" dirty="0">
                        <a:solidFill>
                          <a:srgbClr val="FFFF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г. к 2017 г., тыс. руб.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г. к 2017 г.,       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</a:tr>
              <a:tr h="360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Доходы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219504,7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244047,2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24542,5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60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в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том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числе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9384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Налоговые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неналоговые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87095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98789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11694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9204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Удельный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вес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0106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Безвозмездные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поступления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132409,7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145258,2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12848,5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0106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Удельный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вес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609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Расходы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223504,7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247047,2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23542,5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-285784" y="0"/>
          <a:ext cx="9429784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unbalanced-scale-cartoon-vintage-stock-13794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9091"/>
          <a:stretch>
            <a:fillRect/>
          </a:stretch>
        </p:blipFill>
        <p:spPr>
          <a:xfrm>
            <a:off x="357158" y="0"/>
            <a:ext cx="8433703" cy="52247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7224" y="378619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57884" y="2928934"/>
            <a:ext cx="3286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ДОХОДЫ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28794" y="5286388"/>
            <a:ext cx="50006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ДЕФИЦИТ 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 млн. руб.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Q:\все_ДИАГРАММЫ!!!!!!!\презентация  декабрь 2017 года\к презентации\скважин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857232"/>
            <a:ext cx="3528680" cy="528641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142852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Объекты краевой адресной инвестиционной программы</a:t>
            </a:r>
          </a:p>
          <a:p>
            <a:pPr algn="ctr"/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1928802"/>
            <a:ext cx="52918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Капитальный ремонт водозаборной скважины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 с.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Боровское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4,1 млн.руб.</a:t>
            </a:r>
          </a:p>
          <a:p>
            <a:pPr>
              <a:buFontTx/>
              <a:buChar char="-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 с. Толстая Дуброва – 2,5 млн.руб.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Q:\все_ДИАГРАММЫ!!!!!!!\презентация  декабрь 2017 года\к презентации\Котельная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1126" y="1714488"/>
            <a:ext cx="3482874" cy="350046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142852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Объекты краевой адресной инвестиционной программы</a:t>
            </a:r>
          </a:p>
          <a:p>
            <a:pPr algn="ctr"/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928802"/>
            <a:ext cx="58578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Капитальный ремонт котельной с увеличением сетей теплоснабжения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с. Дружба – 12,0 млн.руб.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78581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Основы составления районного бюджета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" y="1643050"/>
            <a:ext cx="9072241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0" y="0"/>
          <a:ext cx="4581526" cy="4000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4572000" y="2862263"/>
          <a:ext cx="4572000" cy="3995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depositphotos_3713087-stock-illustration-full-sack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0034" y="1500174"/>
            <a:ext cx="3390702" cy="3786214"/>
          </a:xfrm>
          <a:prstGeom prst="rect">
            <a:avLst/>
          </a:prstGeom>
        </p:spPr>
      </p:pic>
      <p:pic>
        <p:nvPicPr>
          <p:cNvPr id="7" name="Рисунок 6" descr="depositphotos_3713087-stock-illustration-full-sack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86248" y="285728"/>
            <a:ext cx="4589145" cy="5124450"/>
          </a:xfrm>
          <a:prstGeom prst="rect">
            <a:avLst/>
          </a:prstGeom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285852" y="3286124"/>
            <a:ext cx="1962150" cy="169545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Бюджет 2017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года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572132" y="2571744"/>
            <a:ext cx="2171700" cy="211455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Бюджет 2018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года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6" y="5715016"/>
            <a:ext cx="27965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206,2 млн.руб.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57818" y="5715016"/>
            <a:ext cx="27965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227,5 млн.руб.</a:t>
            </a:r>
            <a:endParaRPr lang="ru-RU" sz="3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4001" cy="6903624"/>
        </p:xfrm>
        <a:graphic>
          <a:graphicData uri="http://schemas.openxmlformats.org/drawingml/2006/table">
            <a:tbl>
              <a:tblPr/>
              <a:tblGrid>
                <a:gridCol w="3214678"/>
                <a:gridCol w="1285884"/>
                <a:gridCol w="1291107"/>
                <a:gridCol w="1722987"/>
                <a:gridCol w="1629345"/>
              </a:tblGrid>
              <a:tr h="75249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36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Районный бюджет</a:t>
                      </a:r>
                    </a:p>
                  </a:txBody>
                  <a:tcPr marL="9369" marR="9369" marT="93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2045"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69" marR="9369" marT="93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69" marR="9369" marT="93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69" marR="9369" marT="93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69" marR="9369" marT="93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69" marR="9369" marT="936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7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</a:p>
                  </a:txBody>
                  <a:tcPr marL="9369" marR="9369" marT="9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 г. бюджет, тыс. руб.</a:t>
                      </a:r>
                    </a:p>
                  </a:txBody>
                  <a:tcPr marL="9369" marR="9369" marT="9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г. проект бюджета</a:t>
                      </a:r>
                    </a:p>
                  </a:txBody>
                  <a:tcPr marL="9369" marR="9369" marT="9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г. к 2017 г. тыс. руб.</a:t>
                      </a:r>
                    </a:p>
                  </a:txBody>
                  <a:tcPr marL="9369" marR="9369" marT="9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FFFF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г. к 2017 г. рост  %</a:t>
                      </a:r>
                    </a:p>
                  </a:txBody>
                  <a:tcPr marL="9369" marR="9369" marT="9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</a:tr>
              <a:tr h="6327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Доходы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всего</a:t>
                      </a:r>
                    </a:p>
                  </a:txBody>
                  <a:tcPr marL="9369" marR="9369" marT="9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202235,2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224547,5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22312,3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6669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в том числе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69" marR="9369" marT="9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7353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Налоговые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неналоговые</a:t>
                      </a:r>
                    </a:p>
                  </a:txBody>
                  <a:tcPr marL="9369" marR="9369" marT="9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67000,2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76464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9463,8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8209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Межбюджетные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трансферты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из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краевого бюджета</a:t>
                      </a:r>
                    </a:p>
                  </a:txBody>
                  <a:tcPr marL="9369" marR="9369" marT="9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132409,7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145258,2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12848,5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8722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Межбюджетные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трансферты из бюджетов поселений</a:t>
                      </a:r>
                    </a:p>
                  </a:txBody>
                  <a:tcPr marL="9369" marR="9369" marT="9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2825,3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2825,3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6156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Расходы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всего</a:t>
                      </a:r>
                    </a:p>
                  </a:txBody>
                  <a:tcPr marL="9369" marR="9369" marT="9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206235,2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227547,5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21312,3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6327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Дефицит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69" marR="9369" marT="9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0" y="0"/>
          <a:ext cx="5643570" cy="4286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3714744" y="2500306"/>
          <a:ext cx="5429257" cy="4357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0" y="0"/>
          <a:ext cx="4929190" cy="3643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286248" y="3000372"/>
          <a:ext cx="4857752" cy="3857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</a:t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районного бюджета  </a:t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 2018 году в сравнении с 2017 годом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1285860"/>
          <a:ext cx="9144000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642910" y="285728"/>
          <a:ext cx="8143932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188</TotalTime>
  <Words>647</Words>
  <Application>Microsoft Office PowerPoint</Application>
  <PresentationFormat>Экран (4:3)</PresentationFormat>
  <Paragraphs>223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Тема Office</vt:lpstr>
      <vt:lpstr>Аспект</vt:lpstr>
      <vt:lpstr>Бюджет для  граждан</vt:lpstr>
      <vt:lpstr>Основы составления районного бюджета</vt:lpstr>
      <vt:lpstr>Слайд 3</vt:lpstr>
      <vt:lpstr>Слайд 4</vt:lpstr>
      <vt:lpstr>Слайд 5</vt:lpstr>
      <vt:lpstr>Слайд 6</vt:lpstr>
      <vt:lpstr>Слайд 7</vt:lpstr>
      <vt:lpstr>Структура налоговых и неналоговых доходов  районного бюджета   в 2018 году в сравнении с 2017 годом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Админ</cp:lastModifiedBy>
  <cp:revision>56</cp:revision>
  <dcterms:created xsi:type="dcterms:W3CDTF">2017-12-13T01:34:47Z</dcterms:created>
  <dcterms:modified xsi:type="dcterms:W3CDTF">2018-07-20T08:08:33Z</dcterms:modified>
</cp:coreProperties>
</file>