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88" r:id="rId3"/>
    <p:sldId id="257" r:id="rId4"/>
    <p:sldId id="318" r:id="rId5"/>
    <p:sldId id="319" r:id="rId6"/>
    <p:sldId id="291" r:id="rId7"/>
    <p:sldId id="320" r:id="rId8"/>
    <p:sldId id="292" r:id="rId9"/>
    <p:sldId id="322" r:id="rId10"/>
    <p:sldId id="321" r:id="rId11"/>
    <p:sldId id="309" r:id="rId12"/>
    <p:sldId id="294" r:id="rId13"/>
    <p:sldId id="305" r:id="rId14"/>
    <p:sldId id="310" r:id="rId15"/>
    <p:sldId id="311" r:id="rId16"/>
    <p:sldId id="312" r:id="rId17"/>
    <p:sldId id="313" r:id="rId18"/>
    <p:sldId id="314" r:id="rId19"/>
    <p:sldId id="315" r:id="rId20"/>
    <p:sldId id="32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>
        <p:scale>
          <a:sx n="180" d="100"/>
          <a:sy n="180" d="100"/>
        </p:scale>
        <p:origin x="78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71.33\Alldocs\&#1074;&#1089;&#1077;_&#1044;&#1048;&#1040;&#1043;&#1056;&#1040;&#1052;&#1052;&#1067;!!!!!!!\2022%20&#1057;&#1086;&#1073;&#1088;&#1072;&#1085;&#1080;&#1077;%20&#1076;&#1077;&#1087;&#1091;&#1090;&#1072;&#1090;&#1086;&#1074;_26.12.2022\&#1044;&#1080;&#1072;&#1075;&#1088;&#1072;&#1084;&#1084;&#1099;%20&#1088;&#1072;&#1081;&#1086;&#1085;&#1085;&#1086;&#1075;&#1086;%20&#1085;&#1072;%202023%20(&#1088;&#1072;&#1089;&#1093;&#1086;&#1076;&#1099;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71.33\Alldocs\&#1074;&#1089;&#1077;_&#1044;&#1048;&#1040;&#1043;&#1056;&#1040;&#1052;&#1052;&#1067;!!!!!!!\2022%20&#1057;&#1086;&#1073;&#1088;&#1072;&#1085;&#1080;&#1077;%20&#1076;&#1077;&#1087;&#1091;&#1090;&#1072;&#1090;&#1086;&#1074;_26.12.2022\&#1044;&#1080;&#1072;&#1075;&#1088;&#1072;&#1084;&#1084;&#1099;%20&#1088;&#1072;&#1081;&#1086;&#1085;&#1085;&#1086;&#1075;&#1086;%20&#1087;&#1091;&#1073;&#1083;&#1080;&#1095;&#1085;&#1099;&#1077;%20&#1085;&#1072;%202023%20(&#1076;&#1086;&#1093;&#1086;&#1076;&#1099;%20&#1073;&#1102;&#1076;&#1078;&#1077;&#1090;%20&#1087;&#1083;&#1072;&#108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собственных доходов районного бюджета </a:t>
            </a:r>
          </a:p>
          <a:p>
            <a:pPr>
              <a:defRPr/>
            </a:pPr>
            <a:r>
              <a:rPr lang="ru-RU"/>
              <a:t> за 20</a:t>
            </a:r>
            <a:r>
              <a:rPr lang="en-US"/>
              <a:t>2</a:t>
            </a:r>
            <a:r>
              <a:rPr lang="ru-RU"/>
              <a:t>2  год (бюджет)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182848482851932"/>
          <c:y val="0.35868283808959334"/>
          <c:w val="0.30143511349784308"/>
          <c:h val="0.3375135341736754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1550743657043"/>
          <c:y val="0.32611461327029023"/>
          <c:w val="0.81195603674540673"/>
          <c:h val="0.63241940674703023"/>
        </c:manualLayout>
      </c:layout>
      <c:lineChart>
        <c:grouping val="standard"/>
        <c:varyColors val="0"/>
        <c:ser>
          <c:idx val="1"/>
          <c:order val="0"/>
          <c:dLbls>
            <c:dLbl>
              <c:idx val="0"/>
              <c:layout>
                <c:manualLayout>
                  <c:x val="-8.0555555555555949E-2"/>
                  <c:y val="-8.726005888611092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latin typeface="Times New Roman" pitchFamily="18" charset="0"/>
                        <a:cs typeface="Times New Roman" pitchFamily="18" charset="0"/>
                      </a:rPr>
                      <a:t>2021</a:t>
                    </a:r>
                    <a:endParaRPr lang="en-US" sz="16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0555555555555949E-2"/>
                  <c:y val="-0.1047120706633333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latin typeface="Times New Roman" pitchFamily="18" charset="0"/>
                        <a:cs typeface="Times New Roman" pitchFamily="18" charset="0"/>
                      </a:rPr>
                      <a:t>2022</a:t>
                    </a:r>
                    <a:endParaRPr lang="en-US" sz="16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444444444444434E-2"/>
                  <c:y val="-5.584643768711118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latin typeface="Times New Roman" pitchFamily="18" charset="0"/>
                        <a:cs typeface="Times New Roman" pitchFamily="18" charset="0"/>
                      </a:rPr>
                      <a:t>2023</a:t>
                    </a:r>
                    <a:endParaRPr lang="en-US" sz="16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'Лист 1'!$A$3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'Лист 1'!$B$2:$B$4</c:f>
              <c:numCache>
                <c:formatCode>General</c:formatCode>
                <c:ptCount val="3"/>
                <c:pt idx="0">
                  <c:v>338332.2</c:v>
                </c:pt>
                <c:pt idx="1">
                  <c:v>364858.4</c:v>
                </c:pt>
                <c:pt idx="2">
                  <c:v>487051.3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870400"/>
        <c:axId val="140871936"/>
      </c:lineChart>
      <c:catAx>
        <c:axId val="140870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0871936"/>
        <c:crosses val="autoZero"/>
        <c:auto val="1"/>
        <c:lblAlgn val="ctr"/>
        <c:lblOffset val="100"/>
        <c:noMultiLvlLbl val="0"/>
      </c:catAx>
      <c:valAx>
        <c:axId val="14087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870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985126859142624E-2"/>
          <c:y val="0.31332217824440084"/>
          <c:w val="0.52668394575677957"/>
          <c:h val="0.68326546548472289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311614173228404"/>
                  <c:y val="-0.176230353626912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8958333333333801E-2"/>
                  <c:y val="5.216768045181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045494313210838E-2"/>
                  <c:y val="4.2497256863940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588363954505679E-2"/>
                  <c:y val="-1.391870215827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047261979816407E-2"/>
                  <c:y val="-3.2319775180598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708795557284549E-3"/>
                  <c:y val="3.932495159964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Лист7!$A$6:$A$12</c:f>
              <c:strCache>
                <c:ptCount val="7"/>
                <c:pt idx="0">
                  <c:v>Заработная плата с начислениями - 55,6%</c:v>
                </c:pt>
                <c:pt idx="1">
                  <c:v>Коммунальные услуги - 9,7%</c:v>
                </c:pt>
                <c:pt idx="2">
                  <c:v>Питание - 2,7%</c:v>
                </c:pt>
                <c:pt idx="3">
                  <c:v>Налоги - 0,2%</c:v>
                </c:pt>
                <c:pt idx="4">
                  <c:v>Социальные пособия - 5,1%</c:v>
                </c:pt>
                <c:pt idx="5">
                  <c:v>Межбюджетные трансферты - 6,1%</c:v>
                </c:pt>
                <c:pt idx="6">
                  <c:v>Прочие расходы - 20,5%</c:v>
                </c:pt>
              </c:strCache>
            </c:strRef>
          </c:cat>
          <c:val>
            <c:numRef>
              <c:f>Лист7!$B$6:$B$12</c:f>
              <c:numCache>
                <c:formatCode>General</c:formatCode>
                <c:ptCount val="7"/>
                <c:pt idx="0">
                  <c:v>270658.3</c:v>
                </c:pt>
                <c:pt idx="1">
                  <c:v>47336</c:v>
                </c:pt>
                <c:pt idx="2">
                  <c:v>13381.9</c:v>
                </c:pt>
                <c:pt idx="3">
                  <c:v>1213.5</c:v>
                </c:pt>
                <c:pt idx="4">
                  <c:v>24875.8</c:v>
                </c:pt>
                <c:pt idx="5">
                  <c:v>29934</c:v>
                </c:pt>
                <c:pt idx="6">
                  <c:v>99651.8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Лист7!$A$6:$A$12</c:f>
              <c:strCache>
                <c:ptCount val="7"/>
                <c:pt idx="0">
                  <c:v>Заработная плата с начислениями - 55,6%</c:v>
                </c:pt>
                <c:pt idx="1">
                  <c:v>Коммунальные услуги - 9,7%</c:v>
                </c:pt>
                <c:pt idx="2">
                  <c:v>Питание - 2,7%</c:v>
                </c:pt>
                <c:pt idx="3">
                  <c:v>Налоги - 0,2%</c:v>
                </c:pt>
                <c:pt idx="4">
                  <c:v>Социальные пособия - 5,1%</c:v>
                </c:pt>
                <c:pt idx="5">
                  <c:v>Межбюджетные трансферты - 6,1%</c:v>
                </c:pt>
                <c:pt idx="6">
                  <c:v>Прочие расходы - 20,5%</c:v>
                </c:pt>
              </c:strCache>
            </c:strRef>
          </c:cat>
          <c:val>
            <c:numRef>
              <c:f>Лист7!$C$6:$C$12</c:f>
              <c:numCache>
                <c:formatCode>0.0</c:formatCode>
                <c:ptCount val="7"/>
                <c:pt idx="0">
                  <c:v>55.570799215606236</c:v>
                </c:pt>
                <c:pt idx="1">
                  <c:v>9.7188940877480459</c:v>
                </c:pt>
                <c:pt idx="2">
                  <c:v>2.7475339866662916</c:v>
                </c:pt>
                <c:pt idx="3">
                  <c:v>0.24915239934684497</c:v>
                </c:pt>
                <c:pt idx="4">
                  <c:v>5.1074291352882124</c:v>
                </c:pt>
                <c:pt idx="5">
                  <c:v>6.1459645010700106</c:v>
                </c:pt>
                <c:pt idx="6">
                  <c:v>20.460226674274352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32086614173264"/>
          <c:y val="0.20991893029185563"/>
          <c:w val="0.39149868766404472"/>
          <c:h val="0.79008106970814507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151921709962768E-2"/>
          <c:y val="6.482540811761979E-2"/>
          <c:w val="0.84773512685914265"/>
          <c:h val="0.7467055506950569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Лист5!$A$5</c:f>
              <c:strCache>
                <c:ptCount val="1"/>
                <c:pt idx="0">
                  <c:v>Непрограммные расходы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3439548596683876"/>
                  <c:y val="-5.66612233019127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129094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343494637927408"/>
                  <c:y val="-6.1633979530792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506934111768641"/>
                  <c:y val="-3.59415134709804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177174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Лист5!$B$4:$D$4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Лист5!$B$5:$D$5</c:f>
              <c:numCache>
                <c:formatCode>General</c:formatCode>
                <c:ptCount val="3"/>
                <c:pt idx="0">
                  <c:v>129094.2</c:v>
                </c:pt>
                <c:pt idx="1">
                  <c:v>143577</c:v>
                </c:pt>
                <c:pt idx="2">
                  <c:v>177174.1</c:v>
                </c:pt>
              </c:numCache>
            </c:numRef>
          </c:val>
        </c:ser>
        <c:ser>
          <c:idx val="1"/>
          <c:order val="1"/>
          <c:tx>
            <c:strRef>
              <c:f>Лист5!$A$6</c:f>
              <c:strCache>
                <c:ptCount val="1"/>
                <c:pt idx="0">
                  <c:v>Программные расходы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2841050118422323"/>
                  <c:y val="-2.818994648256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39780787115096"/>
                  <c:y val="-6.09533972524481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221281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40123290368879"/>
                  <c:y val="-3.09767336577794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309877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Лист5!$B$4:$D$4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Лист5!$B$6:$D$6</c:f>
              <c:numCache>
                <c:formatCode>General</c:formatCode>
                <c:ptCount val="3"/>
                <c:pt idx="0">
                  <c:v>209238</c:v>
                </c:pt>
                <c:pt idx="1">
                  <c:v>221281.4</c:v>
                </c:pt>
                <c:pt idx="2">
                  <c:v>309877.2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594176"/>
        <c:axId val="74595712"/>
        <c:axId val="0"/>
      </c:bar3DChart>
      <c:catAx>
        <c:axId val="7459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595712"/>
        <c:crosses val="autoZero"/>
        <c:auto val="1"/>
        <c:lblAlgn val="ctr"/>
        <c:lblOffset val="100"/>
        <c:noMultiLvlLbl val="0"/>
      </c:catAx>
      <c:valAx>
        <c:axId val="74595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459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122875281868388E-3"/>
          <c:y val="0.89879630026131441"/>
          <c:w val="0.98088757655293057"/>
          <c:h val="0.10077573636628849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Структура расходов районного бюджета на 2023 год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1731846019247592E-2"/>
          <c:y val="0.24798804325710314"/>
          <c:w val="0.55146828521434366"/>
          <c:h val="0.63100073903762932"/>
        </c:manualLayout>
      </c:layout>
      <c:pieChart>
        <c:varyColors val="1"/>
        <c:ser>
          <c:idx val="0"/>
          <c:order val="0"/>
          <c:tx>
            <c:strRef>
              <c:f>'Лист 4'!$G$5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0370734908136449E-2"/>
                  <c:y val="-1.638321040649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048118985126859E-2"/>
                  <c:y val="-2.0762127237102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444881889763812E-2"/>
                  <c:y val="-1.3056915407595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21434820648184E-2"/>
                  <c:y val="8.310106495998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830708661417306E-2"/>
                  <c:y val="1.8732964657083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2575240594925645E-2"/>
                  <c:y val="2.012795136416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'Лист 4'!$A$6:$A$11</c:f>
              <c:strCache>
                <c:ptCount val="6"/>
                <c:pt idx="0">
                  <c:v>национальная оборона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социальная сфера</c:v>
                </c:pt>
                <c:pt idx="4">
                  <c:v>другие расходы</c:v>
                </c:pt>
                <c:pt idx="5">
                  <c:v>межбюджетные трансферты</c:v>
                </c:pt>
              </c:strCache>
            </c:strRef>
          </c:cat>
          <c:val>
            <c:numRef>
              <c:f>'Лист 4'!$G$6:$G$11</c:f>
              <c:numCache>
                <c:formatCode>General</c:formatCode>
                <c:ptCount val="6"/>
                <c:pt idx="0">
                  <c:v>0.4</c:v>
                </c:pt>
                <c:pt idx="1">
                  <c:v>2.7</c:v>
                </c:pt>
                <c:pt idx="2">
                  <c:v>2.8</c:v>
                </c:pt>
                <c:pt idx="3">
                  <c:v>81.099999999999994</c:v>
                </c:pt>
                <c:pt idx="4">
                  <c:v>11.6</c:v>
                </c:pt>
                <c:pt idx="5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949715660542435"/>
          <c:y val="0.27926888080972362"/>
          <c:w val="0.38383617672791004"/>
          <c:h val="0.61624175965535388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Структура расходов районного бюджета на 2022 год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'Лист 4'!$E$5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2.5613278787079238E-2"/>
                  <c:y val="5.6497937757780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134909114014414E-2"/>
                  <c:y val="1.2350206224221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391966344837984E-2"/>
                  <c:y val="1.3781277340332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741819283762833E-2"/>
                  <c:y val="-4.3564554430696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714306661387994E-2"/>
                  <c:y val="-6.1939757530308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'Лист 4'!$A$6:$C$11</c:f>
              <c:strCache>
                <c:ptCount val="6"/>
                <c:pt idx="0">
                  <c:v>национальная оборона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социальная сфера</c:v>
                </c:pt>
                <c:pt idx="4">
                  <c:v>другие расходы</c:v>
                </c:pt>
                <c:pt idx="5">
                  <c:v>межбюджетные трансферты</c:v>
                </c:pt>
              </c:strCache>
            </c:strRef>
          </c:cat>
          <c:val>
            <c:numRef>
              <c:f>'Лист 4'!$E$6:$E$11</c:f>
              <c:numCache>
                <c:formatCode>General</c:formatCode>
                <c:ptCount val="6"/>
                <c:pt idx="0">
                  <c:v>0.5</c:v>
                </c:pt>
                <c:pt idx="1">
                  <c:v>3.8</c:v>
                </c:pt>
                <c:pt idx="2">
                  <c:v>3.5</c:v>
                </c:pt>
                <c:pt idx="3">
                  <c:v>76.900000000000006</c:v>
                </c:pt>
                <c:pt idx="4">
                  <c:v>13.4</c:v>
                </c:pt>
                <c:pt idx="5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64589658555202"/>
          <c:y val="0.27953155855517964"/>
          <c:w val="0.37472209041267107"/>
          <c:h val="0.61550806149231341"/>
        </c:manualLayout>
      </c:layout>
      <c:overlay val="0"/>
      <c:txPr>
        <a:bodyPr/>
        <a:lstStyle/>
        <a:p>
          <a:pPr rtl="0"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600671522928489"/>
          <c:y val="9.5681056448335314E-2"/>
          <c:w val="0.58151101415187478"/>
          <c:h val="0.8848283579788556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55 241 тыс.руб.; 11,3%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1 971 тыс.руб.; 0,4%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1 156 тыс.руб.;</a:t>
                    </a:r>
                    <a:r>
                      <a:rPr lang="ru-RU" sz="1400" b="1" baseline="0">
                        <a:latin typeface="Times New Roman" pitchFamily="18" charset="0"/>
                        <a:cs typeface="Times New Roman" pitchFamily="18" charset="0"/>
                      </a:rPr>
                      <a:t> 0,2%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13 036 тыс.руб.; 2,7%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13 651 тыс.руб.; 2,6%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0294660947653001"/>
                  <c:y val="-5.563692038495188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342 669 тыс.руб.; 70,4%</a:t>
                    </a:r>
                    <a:endParaRPr lang="ru-RU" sz="1400" b="1" baseline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24 652 тыс.руб.;</a:t>
                    </a:r>
                    <a:r>
                      <a:rPr lang="ru-RU" sz="1400" b="1" baseline="0">
                        <a:latin typeface="Times New Roman" pitchFamily="18" charset="0"/>
                        <a:cs typeface="Times New Roman" pitchFamily="18" charset="0"/>
                      </a:rPr>
                      <a:t> 5,1%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24 606 тыс.руб.; 5,1%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2 985 тыс.руб.;</a:t>
                    </a:r>
                    <a:r>
                      <a:rPr lang="ru-RU" sz="1400" b="1" baseline="0">
                        <a:latin typeface="Times New Roman" pitchFamily="18" charset="0"/>
                        <a:cs typeface="Times New Roman" pitchFamily="18" charset="0"/>
                      </a:rPr>
                      <a:t> 0,6%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7 082 тыс.руб.; 1,5%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</a:t>
                    </a:r>
                    <a:r>
                      <a:rPr lang="ru-RU" sz="1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% 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17678,8 тыс.руб.; 6,7%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Лист2!$A$6:$A$15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Лист2!$B$6:$B$15</c:f>
              <c:numCache>
                <c:formatCode>General</c:formatCode>
                <c:ptCount val="10"/>
                <c:pt idx="0">
                  <c:v>55241.3</c:v>
                </c:pt>
                <c:pt idx="1">
                  <c:v>1970.6</c:v>
                </c:pt>
                <c:pt idx="2">
                  <c:v>1156</c:v>
                </c:pt>
                <c:pt idx="3">
                  <c:v>13036.5</c:v>
                </c:pt>
                <c:pt idx="4">
                  <c:v>13651.2</c:v>
                </c:pt>
                <c:pt idx="5">
                  <c:v>342669.3</c:v>
                </c:pt>
                <c:pt idx="6">
                  <c:v>24652.799999999999</c:v>
                </c:pt>
                <c:pt idx="7">
                  <c:v>24606.3</c:v>
                </c:pt>
                <c:pt idx="8">
                  <c:v>2985</c:v>
                </c:pt>
                <c:pt idx="9">
                  <c:v>7082.3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06112"/>
        <c:axId val="141336576"/>
      </c:barChart>
      <c:catAx>
        <c:axId val="1413061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336576"/>
        <c:crosses val="autoZero"/>
        <c:auto val="1"/>
        <c:lblAlgn val="ctr"/>
        <c:lblOffset val="100"/>
        <c:noMultiLvlLbl val="0"/>
      </c:catAx>
      <c:valAx>
        <c:axId val="14133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1306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21212121212243E-2"/>
          <c:y val="0.3433625796775423"/>
          <c:w val="0.51260720591744158"/>
          <c:h val="0.57537543521345746"/>
        </c:manualLayout>
      </c:layout>
      <c:pieChart>
        <c:varyColors val="1"/>
        <c:ser>
          <c:idx val="0"/>
          <c:order val="0"/>
          <c:explosion val="20"/>
          <c:dPt>
            <c:idx val="0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Lbls>
            <c:dLbl>
              <c:idx val="0"/>
              <c:layout>
                <c:manualLayout>
                  <c:x val="-8.1462371748985921E-2"/>
                  <c:y val="0.10505265413251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62920544023204E-2"/>
                  <c:y val="-0.17936450800792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18897637795408E-3"/>
                  <c:y val="6.0521934758155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394034836554519E-2"/>
                  <c:y val="-5.4953345117574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9662514912908617E-2"/>
                  <c:y val="-8.949724141625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0143832020997447E-2"/>
                  <c:y val="-1.512689485242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Лист8!$A$7:$A$11</c:f>
              <c:strCache>
                <c:ptCount val="5"/>
                <c:pt idx="0">
                  <c:v>дошкольное образование - 11,3%</c:v>
                </c:pt>
                <c:pt idx="1">
                  <c:v>общее образование - 83,3%</c:v>
                </c:pt>
                <c:pt idx="2">
                  <c:v>молодежная политика и оздоровление детей</c:v>
                </c:pt>
                <c:pt idx="3">
                  <c:v>расходы на реализацию муниципальных программ в сфере образования - 1,6%</c:v>
                </c:pt>
                <c:pt idx="4">
                  <c:v>расходы на содержание комитета по образованию - 3,8%</c:v>
                </c:pt>
              </c:strCache>
            </c:strRef>
          </c:cat>
          <c:val>
            <c:numRef>
              <c:f>Лист8!$B$7:$B$11</c:f>
              <c:numCache>
                <c:formatCode>General</c:formatCode>
                <c:ptCount val="5"/>
                <c:pt idx="0">
                  <c:v>38738</c:v>
                </c:pt>
                <c:pt idx="1">
                  <c:v>285392</c:v>
                </c:pt>
                <c:pt idx="2">
                  <c:v>157</c:v>
                </c:pt>
                <c:pt idx="3">
                  <c:v>5375.3</c:v>
                </c:pt>
                <c:pt idx="4">
                  <c:v>13007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03030303030305"/>
          <c:y val="0.33259049761636938"/>
          <c:w val="0.35515151515151516"/>
          <c:h val="0.6178122020461750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 dirty="0">
                <a:latin typeface="Times New Roman" pitchFamily="18" charset="0"/>
                <a:cs typeface="Times New Roman" pitchFamily="18" charset="0"/>
              </a:rPr>
              <a:t>Структура собственных доходов районного бюджета 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 dirty="0">
                <a:latin typeface="Times New Roman" pitchFamily="18" charset="0"/>
                <a:cs typeface="Times New Roman" pitchFamily="18" charset="0"/>
              </a:rPr>
              <a:t> за 20</a:t>
            </a:r>
            <a:r>
              <a:rPr lang="en-US" sz="1400" baseline="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aseline="0" dirty="0">
                <a:latin typeface="Times New Roman" pitchFamily="18" charset="0"/>
                <a:cs typeface="Times New Roman" pitchFamily="18" charset="0"/>
              </a:rPr>
              <a:t>2  год (бюджет)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explosion val="2"/>
          </c:dPt>
          <c:dLbls>
            <c:numFmt formatCode="General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Лист8!$A$3:$A$4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Лист8!$B$3:$B$4</c:f>
              <c:numCache>
                <c:formatCode>General</c:formatCode>
                <c:ptCount val="2"/>
                <c:pt idx="0">
                  <c:v>71727</c:v>
                </c:pt>
                <c:pt idx="1">
                  <c:v>23091.4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Структура собственных доходов  районного бюджета  за 20</a:t>
            </a:r>
            <a:r>
              <a:rPr lang="en-US" sz="1400" baseline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3 год 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(проект бюджета)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explosion val="25"/>
          <c:dPt>
            <c:idx val="0"/>
            <c:bubble3D val="0"/>
            <c:explosion val="28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explosion val="0"/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Лист8!$F$3:$F$4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Лист8!$G$3:$G$4</c:f>
              <c:numCache>
                <c:formatCode>General</c:formatCode>
                <c:ptCount val="2"/>
                <c:pt idx="0">
                  <c:v>86181.5</c:v>
                </c:pt>
                <c:pt idx="1">
                  <c:v>21898.7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021289430977037E-2"/>
          <c:y val="0"/>
          <c:w val="0.77447884814459866"/>
          <c:h val="0.900649927785801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Лист8!$A$10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111174563158611E-2"/>
                  <c:y val="-6.27208955949338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86181,5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002916602205151E-2"/>
                  <c:y val="-4.70681209032329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95832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Лист8!$B$9:$C$9</c:f>
              <c:strCache>
                <c:ptCount val="2"/>
                <c:pt idx="0">
                  <c:v>2022 г</c:v>
                </c:pt>
                <c:pt idx="1">
                  <c:v>2023 г</c:v>
                </c:pt>
              </c:strCache>
            </c:strRef>
          </c:cat>
          <c:val>
            <c:numRef>
              <c:f>Лист8!$B$10:$C$10</c:f>
              <c:numCache>
                <c:formatCode>General</c:formatCode>
                <c:ptCount val="2"/>
                <c:pt idx="0">
                  <c:v>71727</c:v>
                </c:pt>
                <c:pt idx="1">
                  <c:v>86181.5</c:v>
                </c:pt>
              </c:numCache>
            </c:numRef>
          </c:val>
        </c:ser>
        <c:ser>
          <c:idx val="1"/>
          <c:order val="1"/>
          <c:tx>
            <c:strRef>
              <c:f>Лист8!$A$11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5555555555555552E-2"/>
                  <c:y val="-3.70370370370370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1898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222245295694043E-2"/>
                  <c:y val="-4.34305042495278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30069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Лист8!$B$9:$C$9</c:f>
              <c:strCache>
                <c:ptCount val="2"/>
                <c:pt idx="0">
                  <c:v>2022 г</c:v>
                </c:pt>
                <c:pt idx="1">
                  <c:v>2023 г</c:v>
                </c:pt>
              </c:strCache>
            </c:strRef>
          </c:cat>
          <c:val>
            <c:numRef>
              <c:f>Лист8!$B$11:$C$11</c:f>
              <c:numCache>
                <c:formatCode>General</c:formatCode>
                <c:ptCount val="2"/>
                <c:pt idx="0">
                  <c:v>23091.4</c:v>
                </c:pt>
                <c:pt idx="1">
                  <c:v>21898.7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086656"/>
        <c:axId val="140088448"/>
        <c:axId val="0"/>
      </c:bar3DChart>
      <c:catAx>
        <c:axId val="140086656"/>
        <c:scaling>
          <c:orientation val="minMax"/>
        </c:scaling>
        <c:delete val="1"/>
        <c:axPos val="b"/>
        <c:majorTickMark val="out"/>
        <c:minorTickMark val="none"/>
        <c:tickLblPos val="nextTo"/>
        <c:crossAx val="140088448"/>
        <c:crosses val="autoZero"/>
        <c:auto val="1"/>
        <c:lblAlgn val="ctr"/>
        <c:lblOffset val="100"/>
        <c:noMultiLvlLbl val="0"/>
      </c:catAx>
      <c:valAx>
        <c:axId val="1400884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0086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районного бюджета  в 20</a:t>
            </a:r>
            <a:r>
              <a:rPr lang="en-US" sz="1800" b="1" i="0" baseline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i="0" baseline="0">
                <a:effectLst/>
                <a:latin typeface="Times New Roman" pitchFamily="18" charset="0"/>
                <a:cs typeface="Times New Roman" pitchFamily="18" charset="0"/>
              </a:rPr>
              <a:t>2 году</a:t>
            </a:r>
            <a:endParaRPr lang="ru-RU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800" b="1" i="0" baseline="0">
                <a:effectLst/>
                <a:latin typeface="Times New Roman" pitchFamily="18" charset="0"/>
                <a:cs typeface="Times New Roman" pitchFamily="18" charset="0"/>
              </a:rPr>
              <a:t>(бюджет)</a:t>
            </a:r>
            <a:endParaRPr lang="ru-RU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/>
          </a:p>
        </c:rich>
      </c:tx>
      <c:layout>
        <c:manualLayout>
          <c:xMode val="edge"/>
          <c:yMode val="edge"/>
          <c:x val="0.12662646084902041"/>
          <c:y val="1.53786986375684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659483829581532E-2"/>
          <c:y val="0.23553433591146591"/>
          <c:w val="0.41547643893910952"/>
          <c:h val="0.55684378729637163"/>
        </c:manualLayout>
      </c:layout>
      <c:pieChart>
        <c:varyColors val="1"/>
        <c:ser>
          <c:idx val="0"/>
          <c:order val="0"/>
          <c:explosion val="6"/>
          <c:dPt>
            <c:idx val="0"/>
            <c:bubble3D val="0"/>
            <c:explosion val="22"/>
          </c:dPt>
          <c:dPt>
            <c:idx val="1"/>
            <c:bubble3D val="0"/>
            <c:explosion val="16"/>
          </c:dPt>
          <c:dPt>
            <c:idx val="2"/>
            <c:bubble3D val="0"/>
            <c:explosion val="22"/>
          </c:dPt>
          <c:dPt>
            <c:idx val="3"/>
            <c:bubble3D val="0"/>
            <c:explosion val="28"/>
          </c:dPt>
          <c:dPt>
            <c:idx val="4"/>
            <c:bubble3D val="0"/>
            <c:explosion val="25"/>
          </c:dPt>
          <c:dPt>
            <c:idx val="5"/>
            <c:bubble3D val="0"/>
            <c:explosion val="23"/>
          </c:dPt>
          <c:dLbls>
            <c:dLbl>
              <c:idx val="0"/>
              <c:layout>
                <c:manualLayout>
                  <c:x val="-0.13578805661340526"/>
                  <c:y val="9.842367128043774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4214608716079166E-2"/>
                  <c:y val="8.82214183858523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Лист5!$A$3:$A$8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 (работ) и компенсация затрат государства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Лист5!$B$3:$B$8</c:f>
              <c:numCache>
                <c:formatCode>General</c:formatCode>
                <c:ptCount val="6"/>
                <c:pt idx="0">
                  <c:v>55</c:v>
                </c:pt>
                <c:pt idx="1">
                  <c:v>13</c:v>
                </c:pt>
                <c:pt idx="2">
                  <c:v>8</c:v>
                </c:pt>
                <c:pt idx="3">
                  <c:v>17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1346063669752162"/>
          <c:y val="0.25046402498566356"/>
          <c:w val="0.46588531855204934"/>
          <c:h val="0.51414307469349385"/>
        </c:manualLayout>
      </c:layout>
      <c:overlay val="0"/>
      <c:txPr>
        <a:bodyPr/>
        <a:lstStyle/>
        <a:p>
          <a:pPr>
            <a:defRPr sz="10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aseline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 районного бюджета  в 20</a:t>
            </a:r>
            <a:r>
              <a:rPr lang="en-US" sz="1800" baseline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aseline="0">
                <a:latin typeface="Times New Roman" pitchFamily="18" charset="0"/>
                <a:cs typeface="Times New Roman" pitchFamily="18" charset="0"/>
              </a:rPr>
              <a:t>3 году (проект бюджета)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319363305393273E-2"/>
          <c:y val="0.21703893664668103"/>
          <c:w val="0.49620218376657732"/>
          <c:h val="0.68615458223972003"/>
        </c:manualLayout>
      </c:layout>
      <c:pie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-0.14397871842452814"/>
                  <c:y val="-3.14125069228732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2737348914188292E-2"/>
                  <c:y val="9.08085915866025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Лист5!$E$3:$E$8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 (работ) и компенсация затрат государства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Лист5!$F$3:$F$8</c:f>
              <c:numCache>
                <c:formatCode>General</c:formatCode>
                <c:ptCount val="6"/>
                <c:pt idx="0">
                  <c:v>60</c:v>
                </c:pt>
                <c:pt idx="1">
                  <c:v>13</c:v>
                </c:pt>
                <c:pt idx="2">
                  <c:v>7</c:v>
                </c:pt>
                <c:pt idx="3">
                  <c:v>15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268614003894498"/>
          <c:y val="0.27336511835103183"/>
          <c:w val="0.47519075438150876"/>
          <c:h val="0.49386067567242359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Структура доходов районного бюджета 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 за 20</a:t>
            </a:r>
            <a:r>
              <a:rPr lang="en-US" sz="1400" baseline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2  год (бюджет)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3899274097014044"/>
                  <c:y val="8.48841462561082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213180465412534"/>
                  <c:y val="-0.261115976685008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Лист3!$A$3:$A$4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Лист3!$B$3:$B$4</c:f>
              <c:numCache>
                <c:formatCode>General</c:formatCode>
                <c:ptCount val="2"/>
                <c:pt idx="0">
                  <c:v>94818.4</c:v>
                </c:pt>
                <c:pt idx="1">
                  <c:v>260321.4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182848482851932"/>
          <c:y val="0.35868283808959334"/>
          <c:w val="0.30143511349784308"/>
          <c:h val="0.33751353417367541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Структура доходов  районного бюджета  за 20</a:t>
            </a:r>
            <a:r>
              <a:rPr lang="en-US" sz="1400" baseline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3 год </a:t>
            </a:r>
          </a:p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aseline="0">
                <a:latin typeface="Times New Roman" pitchFamily="18" charset="0"/>
                <a:cs typeface="Times New Roman" pitchFamily="18" charset="0"/>
              </a:rPr>
              <a:t>(проект бюджета)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0948839133752277E-2"/>
          <c:y val="0.27804447621697581"/>
          <c:w val="0.51957863880222521"/>
          <c:h val="0.61118068095237088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2360402241715486"/>
                  <c:y val="0.103327751225934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922669793745894"/>
                  <c:y val="-0.262503986316503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Лист3!$F$3:$F$4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Лист3!$G$3:$G$4</c:f>
              <c:numCache>
                <c:formatCode>0.0</c:formatCode>
                <c:ptCount val="2"/>
                <c:pt idx="0" formatCode="General">
                  <c:v>108080.2</c:v>
                </c:pt>
                <c:pt idx="1">
                  <c:v>369132.7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003751153695168"/>
          <c:y val="0.38954057304039458"/>
          <c:w val="0.31030646373669973"/>
          <c:h val="0.3453887231316214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600"/>
            </a:pPr>
            <a:r>
              <a:rPr lang="ru-RU" sz="2600"/>
              <a:t>Поступления из краевого бюджета в 20</a:t>
            </a:r>
            <a:r>
              <a:rPr lang="en-US" sz="2600"/>
              <a:t>2</a:t>
            </a:r>
            <a:r>
              <a:rPr lang="ru-RU" sz="2600"/>
              <a:t>3 году</a:t>
            </a:r>
          </a:p>
        </c:rich>
      </c:tx>
      <c:layout>
        <c:manualLayout>
          <c:xMode val="edge"/>
          <c:yMode val="edge"/>
          <c:x val="0.1928458704188209"/>
          <c:y val="8.762321007745110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98090540749179"/>
          <c:y val="0.1911280694858955"/>
          <c:w val="0.53094884602063863"/>
          <c:h val="0.73158112977825163"/>
        </c:manualLayout>
      </c:layout>
      <c:pieChart>
        <c:varyColors val="1"/>
        <c:ser>
          <c:idx val="0"/>
          <c:order val="0"/>
          <c:explosion val="24"/>
          <c:dLbls>
            <c:dLbl>
              <c:idx val="0"/>
              <c:layout>
                <c:manualLayout>
                  <c:x val="-1.3533793172514798E-2"/>
                  <c:y val="8.822668331431002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/>
                      <a:t>15</a:t>
                    </a:r>
                    <a:r>
                      <a:rPr lang="ru-RU" sz="1400" b="1" baseline="0"/>
                      <a:t>%</a:t>
                    </a:r>
                    <a:endParaRPr lang="en-US" sz="14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42038147457331E-2"/>
                  <c:y val="2.45050611028151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15</a:t>
                    </a:r>
                    <a:r>
                      <a:rPr lang="ru-RU" sz="1400" b="1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7</a:t>
                    </a:r>
                    <a:r>
                      <a:rPr lang="en-US"/>
                      <a:t>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Лист4!$F$3:$F$5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Лист4!$G$3:$G$5</c:f>
              <c:numCache>
                <c:formatCode>General</c:formatCode>
                <c:ptCount val="3"/>
                <c:pt idx="0">
                  <c:v>49298.400000000001</c:v>
                </c:pt>
                <c:pt idx="1">
                  <c:v>99494.5</c:v>
                </c:pt>
                <c:pt idx="2">
                  <c:v>215734.8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0.00477</cdr:x>
      <cdr:y>0.87514</cdr:y>
    </cdr:from>
    <cdr:to>
      <cdr:x>0.57234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6" y="3805240"/>
          <a:ext cx="3400442" cy="542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>
              <a:effectLst/>
              <a:latin typeface="+mn-lt"/>
              <a:ea typeface="+mn-ea"/>
              <a:cs typeface="+mn-cs"/>
            </a:rPr>
            <a:t>Всего поступления - 369132,7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>
              <a:effectLst/>
              <a:latin typeface="+mn-lt"/>
              <a:ea typeface="+mn-ea"/>
              <a:cs typeface="+mn-cs"/>
            </a:rPr>
            <a:t> тыс. рублей</a:t>
          </a:r>
          <a:endParaRPr lang="ru-RU" sz="1400" b="1">
            <a:effectLst/>
          </a:endParaRPr>
        </a:p>
        <a:p xmlns:a="http://schemas.openxmlformats.org/drawingml/2006/main">
          <a:endParaRPr lang="ru-RU" sz="14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0.05208</cdr:x>
      <cdr:y>0.02352</cdr:y>
    </cdr:from>
    <cdr:to>
      <cdr:x>0.98542</cdr:x>
      <cdr:y>0.2644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25" y="85569"/>
          <a:ext cx="4267199" cy="876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>
              <a:latin typeface="Times New Roman" pitchFamily="18" charset="0"/>
              <a:cs typeface="Times New Roman" pitchFamily="18" charset="0"/>
            </a:rPr>
            <a:t>Динамика расходов  </a:t>
          </a:r>
        </a:p>
        <a:p xmlns:a="http://schemas.openxmlformats.org/drawingml/2006/main">
          <a:pPr algn="ctr"/>
          <a:r>
            <a:rPr lang="ru-RU" sz="2400" b="1">
              <a:latin typeface="Times New Roman" pitchFamily="18" charset="0"/>
              <a:cs typeface="Times New Roman" pitchFamily="18" charset="0"/>
            </a:rPr>
            <a:t>районного бюджета по годам</a:t>
          </a:r>
        </a:p>
      </cdr:txBody>
    </cdr:sp>
  </cdr:relSizeAnchor>
  <cdr:relSizeAnchor xmlns:cdr="http://schemas.openxmlformats.org/drawingml/2006/chartDrawing">
    <cdr:from>
      <cdr:x>0.16458</cdr:x>
      <cdr:y>0.63351</cdr:y>
    </cdr:from>
    <cdr:to>
      <cdr:x>0.30631</cdr:x>
      <cdr:y>0.68293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15470" y="3740658"/>
          <a:ext cx="1132802" cy="291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/>
            <a:t>338,3 млн. руб</a:t>
          </a:r>
          <a:r>
            <a:rPr lang="ru-RU" sz="1100" dirty="0"/>
            <a:t>.</a:t>
          </a:r>
        </a:p>
      </cdr:txBody>
    </cdr:sp>
  </cdr:relSizeAnchor>
  <cdr:relSizeAnchor xmlns:cdr="http://schemas.openxmlformats.org/drawingml/2006/chartDrawing">
    <cdr:from>
      <cdr:x>0.53333</cdr:x>
      <cdr:y>0.58901</cdr:y>
    </cdr:from>
    <cdr:to>
      <cdr:x>0.67568</cdr:x>
      <cdr:y>0.64634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2847" y="3477901"/>
          <a:ext cx="1137753" cy="338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/>
            <a:t>364,9</a:t>
          </a:r>
          <a:r>
            <a:rPr lang="ru-RU" sz="1400" baseline="0" dirty="0"/>
            <a:t> млн. руб</a:t>
          </a:r>
          <a:r>
            <a:rPr lang="ru-RU" sz="1200" baseline="0" dirty="0"/>
            <a:t>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0.76875</cdr:x>
      <cdr:y>0.47121</cdr:y>
    </cdr:from>
    <cdr:to>
      <cdr:x>0.90991</cdr:x>
      <cdr:y>0.52439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44533" y="2782333"/>
          <a:ext cx="1128275" cy="314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487,1млн</a:t>
          </a:r>
          <a:r>
            <a:rPr lang="ru-RU" sz="1400" dirty="0"/>
            <a:t>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0.17292</cdr:x>
      <cdr:y>0.03472</cdr:y>
    </cdr:from>
    <cdr:to>
      <cdr:x>0.37292</cdr:x>
      <cdr:y>0.36806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0575" y="95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0.09583</cdr:x>
      <cdr:y>0.01578</cdr:y>
    </cdr:from>
    <cdr:to>
      <cdr:x>0.925</cdr:x>
      <cdr:y>0.22703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8150" y="55628"/>
          <a:ext cx="3790950" cy="744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>
              <a:latin typeface="Times New Roman" pitchFamily="18" charset="0"/>
              <a:cs typeface="Times New Roman" pitchFamily="18" charset="0"/>
            </a:rPr>
            <a:t>Основные экономические статьи расходов  </a:t>
          </a:r>
        </a:p>
        <a:p xmlns:a="http://schemas.openxmlformats.org/drawingml/2006/main">
          <a:pPr algn="ctr"/>
          <a:r>
            <a:rPr lang="ru-RU" sz="2000" b="1">
              <a:latin typeface="Times New Roman" pitchFamily="18" charset="0"/>
              <a:cs typeface="Times New Roman" pitchFamily="18" charset="0"/>
            </a:rPr>
            <a:t> на 2023 год, тыс.руб.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0.00738</cdr:x>
      <cdr:y>0.00174</cdr:y>
    </cdr:from>
    <cdr:to>
      <cdr:x>0.65973</cdr:x>
      <cdr:y>0.09006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94" y="8088"/>
          <a:ext cx="4793375" cy="409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200" b="1" dirty="0">
              <a:latin typeface="Times New Roman" pitchFamily="18" charset="0"/>
              <a:cs typeface="Times New Roman" pitchFamily="18" charset="0"/>
            </a:rPr>
            <a:t>Динамика</a:t>
          </a:r>
          <a:r>
            <a:rPr lang="ru-RU" sz="2200" b="1" baseline="0" dirty="0">
              <a:latin typeface="Times New Roman" pitchFamily="18" charset="0"/>
              <a:cs typeface="Times New Roman" pitchFamily="18" charset="0"/>
            </a:rPr>
            <a:t> расходов районного бюджета на исполнение </a:t>
          </a:r>
        </a:p>
        <a:p xmlns:a="http://schemas.openxmlformats.org/drawingml/2006/main">
          <a:r>
            <a:rPr lang="ru-RU" sz="2200" b="1" baseline="0" dirty="0">
              <a:latin typeface="Times New Roman" pitchFamily="18" charset="0"/>
              <a:cs typeface="Times New Roman" pitchFamily="18" charset="0"/>
            </a:rPr>
            <a:t>муниципальных программ в 2021 - 2023 годах, </a:t>
          </a:r>
          <a:r>
            <a:rPr lang="ru-RU" sz="2200" b="1" baseline="0" dirty="0" err="1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2200" b="1" baseline="0" dirty="0">
              <a:latin typeface="Times New Roman" pitchFamily="18" charset="0"/>
              <a:cs typeface="Times New Roman" pitchFamily="18" charset="0"/>
            </a:rPr>
            <a:t>.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22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0.15885</cdr:x>
      <cdr:y>0.03663</cdr:y>
    </cdr:from>
    <cdr:to>
      <cdr:x>0.24073</cdr:x>
      <cdr:y>0.17729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4033" y="238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0.23134</cdr:x>
      <cdr:y>0.02015</cdr:y>
    </cdr:from>
    <cdr:to>
      <cdr:x>0.31322</cdr:x>
      <cdr:y>0.16081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83658" y="1309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0.02696</cdr:x>
      <cdr:y>0.02492</cdr:y>
    </cdr:from>
    <cdr:to>
      <cdr:x>0.98824</cdr:x>
      <cdr:y>0.1745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6521" y="170900"/>
          <a:ext cx="8789975" cy="1025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800" b="1" dirty="0">
              <a:latin typeface="Times New Roman" pitchFamily="18" charset="0"/>
              <a:cs typeface="Times New Roman" pitchFamily="18" charset="0"/>
            </a:rPr>
            <a:t>Основные направления расходов</a:t>
          </a:r>
          <a:r>
            <a:rPr lang="ru-RU" sz="2800" b="1" baseline="0" dirty="0">
              <a:latin typeface="Times New Roman" pitchFamily="18" charset="0"/>
              <a:cs typeface="Times New Roman" pitchFamily="18" charset="0"/>
            </a:rPr>
            <a:t> районного бюджета </a:t>
          </a:r>
          <a:endParaRPr lang="ru-RU" sz="2800" b="1" baseline="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2800" b="1" baseline="0" dirty="0" smtClean="0">
              <a:latin typeface="Times New Roman" pitchFamily="18" charset="0"/>
              <a:cs typeface="Times New Roman" pitchFamily="18" charset="0"/>
            </a:rPr>
            <a:t>                                                                             на </a:t>
          </a:r>
          <a:r>
            <a:rPr lang="ru-RU" sz="2800" b="1" baseline="0" dirty="0">
              <a:latin typeface="Times New Roman" pitchFamily="18" charset="0"/>
              <a:cs typeface="Times New Roman" pitchFamily="18" charset="0"/>
            </a:rPr>
            <a:t>2023 год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0.10182</cdr:x>
      <cdr:y>0.03768</cdr:y>
    </cdr:from>
    <cdr:to>
      <cdr:x>0.93091</cdr:x>
      <cdr:y>0.19796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175841"/>
          <a:ext cx="4343400" cy="748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>
              <a:latin typeface="Times New Roman" pitchFamily="18" charset="0"/>
              <a:cs typeface="Times New Roman" pitchFamily="18" charset="0"/>
            </a:rPr>
            <a:t>Основные направления расходов в </a:t>
          </a:r>
        </a:p>
        <a:p xmlns:a="http://schemas.openxmlformats.org/drawingml/2006/main">
          <a:pPr algn="ctr"/>
          <a:r>
            <a:rPr lang="ru-RU" sz="2000" b="1">
              <a:latin typeface="Times New Roman" pitchFamily="18" charset="0"/>
              <a:cs typeface="Times New Roman" pitchFamily="18" charset="0"/>
            </a:rPr>
            <a:t>сфере образования 2023 года, тыс.руб.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-2828925" y="-542925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0.22364</cdr:x>
      <cdr:y>0.45102</cdr:y>
    </cdr:from>
    <cdr:to>
      <cdr:x>0.25273</cdr:x>
      <cdr:y>0.45306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flipV="1">
          <a:off x="1171575" y="2105025"/>
          <a:ext cx="152400" cy="95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Собрания депутатов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Алейского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района </a:t>
            </a:r>
          </a:p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    районном     бюджете  </a:t>
            </a:r>
          </a:p>
          <a:p>
            <a:pPr algn="ctr"/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202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год и на плановый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годов»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928221"/>
              </p:ext>
            </p:extLst>
          </p:nvPr>
        </p:nvGraphicFramePr>
        <p:xfrm>
          <a:off x="323528" y="260648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2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Arrowheads="1"/>
          </p:cNvSpPr>
          <p:nvPr/>
        </p:nvSpPr>
        <p:spPr bwMode="auto">
          <a:xfrm rot="2253379">
            <a:off x="1838325" y="857250"/>
            <a:ext cx="895350" cy="2066925"/>
          </a:xfrm>
          <a:prstGeom prst="downArrow">
            <a:avLst>
              <a:gd name="adj1" fmla="val 50000"/>
              <a:gd name="adj2" fmla="val 57713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1297637">
            <a:off x="3484211" y="1110817"/>
            <a:ext cx="895350" cy="3571875"/>
          </a:xfrm>
          <a:prstGeom prst="downArrow">
            <a:avLst>
              <a:gd name="adj1" fmla="val 50000"/>
              <a:gd name="adj2" fmla="val 99734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20425824">
            <a:off x="6949645" y="807084"/>
            <a:ext cx="895350" cy="1981200"/>
          </a:xfrm>
          <a:prstGeom prst="downArrow">
            <a:avLst>
              <a:gd name="adj1" fmla="val 50000"/>
              <a:gd name="adj2" fmla="val 55319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50112" y="2649306"/>
            <a:ext cx="2571736" cy="20764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Субвенция на школы</a:t>
            </a:r>
            <a:endParaRPr lang="ru-RU" dirty="0">
              <a:solidFill>
                <a:srgbClr val="000000"/>
              </a:solidFill>
              <a:cs typeface="Calibri"/>
            </a:endParaRPr>
          </a:p>
          <a:p>
            <a:pPr algn="ctr">
              <a:defRPr sz="1000"/>
            </a:pPr>
            <a:r>
              <a:rPr lang="ru-RU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152922 </a:t>
            </a:r>
            <a:r>
              <a:rPr lang="ru-RU" sz="22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endParaRPr lang="ru-RU" sz="2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428750" y="4600575"/>
            <a:ext cx="3214688" cy="2114573"/>
          </a:xfrm>
          <a:prstGeom prst="ellipse">
            <a:avLst/>
          </a:prstGeom>
          <a:solidFill>
            <a:srgbClr val="E5B8B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Субвенция на дошкольное образование </a:t>
            </a:r>
            <a:endParaRPr lang="ru-RU" sz="1200" dirty="0">
              <a:solidFill>
                <a:srgbClr val="000000"/>
              </a:solidFill>
              <a:cs typeface="Calibri"/>
            </a:endParaRPr>
          </a:p>
          <a:p>
            <a:pPr algn="ctr">
              <a:defRPr sz="1000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22793  </a:t>
            </a:r>
            <a:r>
              <a:rPr lang="ru-RU" sz="2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4786314" y="4357694"/>
            <a:ext cx="3143272" cy="230504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Субвенция на содержание ребенка в семье опекуна </a:t>
            </a:r>
            <a:endParaRPr lang="ru-RU" sz="2200" dirty="0">
              <a:solidFill>
                <a:srgbClr val="000000"/>
              </a:solidFill>
              <a:cs typeface="Calibri"/>
            </a:endParaRPr>
          </a:p>
          <a:p>
            <a:pPr algn="ctr">
              <a:defRPr sz="1000"/>
            </a:pPr>
            <a:r>
              <a:rPr lang="ru-RU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14584 </a:t>
            </a:r>
            <a:r>
              <a:rPr lang="ru-RU" sz="22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6786546" y="2714620"/>
            <a:ext cx="2357454" cy="194582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Прочие субвенции</a:t>
            </a:r>
            <a:endParaRPr lang="ru-RU" sz="2200" dirty="0">
              <a:solidFill>
                <a:srgbClr val="000000"/>
              </a:solidFill>
              <a:cs typeface="Calibri"/>
            </a:endParaRPr>
          </a:p>
          <a:p>
            <a:pPr algn="ctr">
              <a:defRPr sz="1000"/>
            </a:pPr>
            <a:r>
              <a:rPr lang="ru-RU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25438,7 </a:t>
            </a:r>
            <a:r>
              <a:rPr lang="ru-RU" sz="22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ru-RU" sz="2200" dirty="0" smtClean="0">
              <a:solidFill>
                <a:srgbClr val="000000"/>
              </a:solidFill>
              <a:cs typeface="Calibri"/>
            </a:endParaRPr>
          </a:p>
          <a:p>
            <a:pPr algn="ctr" rtl="0">
              <a:defRPr sz="1000"/>
            </a:pPr>
            <a:r>
              <a:rPr lang="ru-RU" sz="36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endParaRPr lang="ru-RU" sz="36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 rot="20923588">
            <a:off x="5341129" y="767414"/>
            <a:ext cx="895350" cy="3571875"/>
          </a:xfrm>
          <a:prstGeom prst="downArrow">
            <a:avLst>
              <a:gd name="adj1" fmla="val 50000"/>
              <a:gd name="adj2" fmla="val 99734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" name="Oval 1"/>
          <p:cNvSpPr>
            <a:spLocks noChangeArrowheads="1"/>
          </p:cNvSpPr>
          <p:nvPr/>
        </p:nvSpPr>
        <p:spPr bwMode="auto">
          <a:xfrm>
            <a:off x="1000099" y="142852"/>
            <a:ext cx="7643867" cy="150019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Безвозмездные поступления из краевого бюджета в форме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субвенции </a:t>
            </a:r>
            <a:endParaRPr lang="ru-RU" sz="1050" dirty="0">
              <a:solidFill>
                <a:srgbClr val="000000"/>
              </a:solidFill>
              <a:cs typeface="Calibri"/>
            </a:endParaRPr>
          </a:p>
          <a:p>
            <a:pPr algn="ctr">
              <a:defRPr sz="1000"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215734,8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ru-RU" sz="24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76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Arrowheads="1"/>
          </p:cNvSpPr>
          <p:nvPr/>
        </p:nvSpPr>
        <p:spPr bwMode="auto">
          <a:xfrm rot="2253379">
            <a:off x="1838325" y="857250"/>
            <a:ext cx="895350" cy="2066925"/>
          </a:xfrm>
          <a:prstGeom prst="downArrow">
            <a:avLst>
              <a:gd name="adj1" fmla="val 50000"/>
              <a:gd name="adj2" fmla="val 57713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1297637">
            <a:off x="3484211" y="1110817"/>
            <a:ext cx="895350" cy="3571875"/>
          </a:xfrm>
          <a:prstGeom prst="downArrow">
            <a:avLst>
              <a:gd name="adj1" fmla="val 50000"/>
              <a:gd name="adj2" fmla="val 99734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20425824">
            <a:off x="6949645" y="807084"/>
            <a:ext cx="895350" cy="1981200"/>
          </a:xfrm>
          <a:prstGeom prst="downArrow">
            <a:avLst>
              <a:gd name="adj1" fmla="val 50000"/>
              <a:gd name="adj2" fmla="val 55319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50112" y="2649306"/>
            <a:ext cx="2571736" cy="20764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Субсидия на ремонт </a:t>
            </a:r>
            <a:r>
              <a:rPr lang="ru-RU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дорог 2039  </a:t>
            </a:r>
            <a:r>
              <a:rPr lang="ru-RU" sz="22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2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428750" y="4600575"/>
            <a:ext cx="3214688" cy="2114573"/>
          </a:xfrm>
          <a:prstGeom prst="ellipse">
            <a:avLst/>
          </a:prstGeom>
          <a:solidFill>
            <a:srgbClr val="E5B8B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Субсидия на уголь </a:t>
            </a:r>
            <a:endParaRPr lang="ru-RU" sz="1050" dirty="0">
              <a:solidFill>
                <a:srgbClr val="000000"/>
              </a:solidFill>
              <a:cs typeface="Calibri"/>
            </a:endParaRPr>
          </a:p>
          <a:p>
            <a:pPr>
              <a:defRPr sz="1000"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787 </a:t>
            </a:r>
            <a:r>
              <a:rPr lang="ru-RU" sz="2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4786314" y="4357694"/>
            <a:ext cx="3143272" cy="230504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304800">
              <a:defRPr sz="1000"/>
            </a:pPr>
            <a:r>
              <a:rPr lang="ru-RU" sz="2350" b="1" dirty="0">
                <a:solidFill>
                  <a:srgbClr val="000000"/>
                </a:solidFill>
                <a:latin typeface="Times New Roman"/>
                <a:cs typeface="Times New Roman"/>
              </a:rPr>
              <a:t>Субсидия на горячее </a:t>
            </a:r>
            <a:r>
              <a:rPr lang="ru-RU" sz="235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питание</a:t>
            </a:r>
            <a:endParaRPr lang="ru-RU" sz="2350" dirty="0">
              <a:solidFill>
                <a:srgbClr val="000000"/>
              </a:solidFill>
              <a:cs typeface="Calibri"/>
            </a:endParaRPr>
          </a:p>
          <a:p>
            <a:pPr algn="ctr">
              <a:defRPr sz="1000"/>
            </a:pPr>
            <a:r>
              <a:rPr lang="ru-RU" sz="235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12768,8 </a:t>
            </a:r>
            <a:r>
              <a:rPr lang="ru-RU" sz="235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350" b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ru-RU" sz="235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6786546" y="2714620"/>
            <a:ext cx="2357454" cy="194582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Субсидия на оздоровление детей </a:t>
            </a:r>
          </a:p>
          <a:p>
            <a:pPr algn="ctr">
              <a:defRPr sz="1000"/>
            </a:pPr>
            <a:r>
              <a:rPr lang="ru-RU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346,1 тыс. руб.</a:t>
            </a:r>
          </a:p>
          <a:p>
            <a:pPr algn="ctr" rtl="0">
              <a:defRPr sz="1000"/>
            </a:pPr>
            <a:r>
              <a:rPr lang="ru-RU" sz="3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 rot="20923588">
            <a:off x="5341129" y="767414"/>
            <a:ext cx="895350" cy="3571875"/>
          </a:xfrm>
          <a:prstGeom prst="downArrow">
            <a:avLst>
              <a:gd name="adj1" fmla="val 50000"/>
              <a:gd name="adj2" fmla="val 99734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" name="Oval 1"/>
          <p:cNvSpPr>
            <a:spLocks noChangeArrowheads="1"/>
          </p:cNvSpPr>
          <p:nvPr/>
        </p:nvSpPr>
        <p:spPr bwMode="auto">
          <a:xfrm>
            <a:off x="1000099" y="142852"/>
            <a:ext cx="7643867" cy="150019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Безвозмездные поступления из краевого бюджета в форме субсидий </a:t>
            </a:r>
            <a:endParaRPr lang="ru-RU" sz="1050" dirty="0">
              <a:solidFill>
                <a:srgbClr val="000000"/>
              </a:solidFill>
              <a:cs typeface="Calibri"/>
            </a:endParaRPr>
          </a:p>
          <a:p>
            <a:pPr algn="ctr">
              <a:defRPr sz="1000"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99494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тыс.руб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59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epositphotos_3713087-stock-illustration-full-sack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1643050"/>
            <a:ext cx="3255010" cy="3638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7" name="Рисунок 6" descr="depositphotos_3713087-stock-illustration-full-sack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6249" y="1196752"/>
            <a:ext cx="3670128" cy="4213426"/>
          </a:xfrm>
          <a:prstGeom prst="rect">
            <a:avLst/>
          </a:prstGeom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142976" y="3233748"/>
            <a:ext cx="1962150" cy="1695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Бюджет 2022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220072" y="2996952"/>
            <a:ext cx="2056817" cy="193224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Бюджет 2023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года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5715016"/>
            <a:ext cx="2796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364,8 млн.руб.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5715016"/>
            <a:ext cx="2796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487,1 млн.руб.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898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594794"/>
              </p:ext>
            </p:extLst>
          </p:nvPr>
        </p:nvGraphicFramePr>
        <p:xfrm>
          <a:off x="539552" y="404664"/>
          <a:ext cx="7992888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222196"/>
              </p:ext>
            </p:extLst>
          </p:nvPr>
        </p:nvGraphicFramePr>
        <p:xfrm>
          <a:off x="323528" y="260648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27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914310"/>
              </p:ext>
            </p:extLst>
          </p:nvPr>
        </p:nvGraphicFramePr>
        <p:xfrm>
          <a:off x="395536" y="332656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0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265103"/>
              </p:ext>
            </p:extLst>
          </p:nvPr>
        </p:nvGraphicFramePr>
        <p:xfrm>
          <a:off x="7640" y="15776"/>
          <a:ext cx="4924400" cy="427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442033"/>
              </p:ext>
            </p:extLst>
          </p:nvPr>
        </p:nvGraphicFramePr>
        <p:xfrm>
          <a:off x="3995936" y="2564904"/>
          <a:ext cx="5173960" cy="42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68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175818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1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188157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70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34481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ПУБЛИЧНЫЕ СЛУШАНИЯ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проекту решения Собрания депутатов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Алейского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    районном     бюджете 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202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год и на плановый период 202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годов»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 декабря 2022 года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556"/>
            <a:ext cx="849694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Итоговый документ  публичных слушаний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обсуждению проекта  решения Собрания депутатов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Алейского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района Алтайского края 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«О районном бюджете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год и на плановый период 2024 и 2025 годов»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г.Алейск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Обсудив предложенный проект решения Собрания депутатов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Алейского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«О районном бюджете на 2023 год и на плановый период 2024 и 2025 годов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выслушав мнения и предложения присутствующих, на основании пункта 6 раздела 6 Положения о порядке организации и проведения публичных слушаний в муниципальном образовании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Алейский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 Алтайского края, утвержденного решением Собрания депутатов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Алейского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от 17.10.2012 №64,  участники публичных слушаний  РЕШИЛИ: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Рекомендовать  Собранию депутатов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Алейского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Алтайского края     принять предложенный  проект  решения  «О районном бюджете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год и на плановый период 2024 и 2025 годов».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Председательствующий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 публичных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слушаниях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С.Д.Миллер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Основы составления районного бюджета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1643050"/>
            <a:ext cx="90722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83803"/>
              </p:ext>
            </p:extLst>
          </p:nvPr>
        </p:nvGraphicFramePr>
        <p:xfrm>
          <a:off x="251520" y="548680"/>
          <a:ext cx="8784974" cy="5256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0022"/>
                <a:gridCol w="1204363"/>
                <a:gridCol w="1099479"/>
                <a:gridCol w="1330947"/>
                <a:gridCol w="1258612"/>
                <a:gridCol w="853543"/>
                <a:gridCol w="868008"/>
              </a:tblGrid>
              <a:tr h="57678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       Районный бюджет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174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3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Показатели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2022 г. бюджет, тыс. 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2023 г. проект бюджета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2023 г. к 2022 г. тыс. 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2023 г. к 2022 г. рост  %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2024 г., тыс. 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2025 г., тыс.руб.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85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355858,4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478051,3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122192,9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364719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371300,2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1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 том числе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36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Налоговые и неналоговые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94818,4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108080,2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13261,8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114171,1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119445,1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29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Межбюджетные трансферты из краевого бюджета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260321,4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369132,7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108811,3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250116,6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251855,1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8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Межбюджетные трансферты из бюджетов поселений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718,6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838,4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431,3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71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Расходы,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364858,4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487051,3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122192,9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368139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378430,2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5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Дефицит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7130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5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92175"/>
              </p:ext>
            </p:extLst>
          </p:nvPr>
        </p:nvGraphicFramePr>
        <p:xfrm>
          <a:off x="179512" y="620688"/>
          <a:ext cx="8784975" cy="5184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717"/>
                <a:gridCol w="999287"/>
                <a:gridCol w="1080036"/>
                <a:gridCol w="1318924"/>
                <a:gridCol w="1318924"/>
                <a:gridCol w="1201163"/>
                <a:gridCol w="1318924"/>
              </a:tblGrid>
              <a:tr h="33126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       Консолидированный  бюджет Алейского района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015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795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Показатели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2022 г.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бюджет, тыс. руб.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2023 г. проект бюджета, тыс. руб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2023 г. к 2022 г., тыс. 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2023 г. к 2022 г.,        %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2024 г., тыс. 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2025 г., тыс. руб.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26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381626,8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508655,3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127028,5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394089,7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399891,2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26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 том числе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689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Налоговые и неналоговые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121305,4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139522,6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18217,2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143973,1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148036,1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6757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Удельный вес,%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891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Межбюджетныее трансферты из краевого бюджета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260321,4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369132,7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108811,3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250116,6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251855,1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742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Удельный вес,%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  <a:tr h="26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Расходы,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390626,8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517655,3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127028,5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397509,7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407021,2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7" marR="9467" marT="946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1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643917"/>
              </p:ext>
            </p:extLst>
          </p:nvPr>
        </p:nvGraphicFramePr>
        <p:xfrm>
          <a:off x="107504" y="188640"/>
          <a:ext cx="49685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418611"/>
              </p:ext>
            </p:extLst>
          </p:nvPr>
        </p:nvGraphicFramePr>
        <p:xfrm>
          <a:off x="0" y="0"/>
          <a:ext cx="5262033" cy="365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587864"/>
              </p:ext>
            </p:extLst>
          </p:nvPr>
        </p:nvGraphicFramePr>
        <p:xfrm>
          <a:off x="3895270" y="2132856"/>
          <a:ext cx="5228167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81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597806"/>
              </p:ext>
            </p:extLst>
          </p:nvPr>
        </p:nvGraphicFramePr>
        <p:xfrm>
          <a:off x="827584" y="600781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907704" y="11663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в бюджете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Алейского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725144"/>
            <a:ext cx="1224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4941168"/>
            <a:ext cx="7505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2024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08230" y="4942998"/>
            <a:ext cx="7604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2023 </a:t>
            </a:r>
            <a:r>
              <a:rPr lang="ru-RU" sz="160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8848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8350"/>
              </p:ext>
            </p:extLst>
          </p:nvPr>
        </p:nvGraphicFramePr>
        <p:xfrm>
          <a:off x="15255" y="7268"/>
          <a:ext cx="5132809" cy="3853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000614"/>
              </p:ext>
            </p:extLst>
          </p:nvPr>
        </p:nvGraphicFramePr>
        <p:xfrm>
          <a:off x="3563888" y="3212976"/>
          <a:ext cx="5552281" cy="3401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162478"/>
              </p:ext>
            </p:extLst>
          </p:nvPr>
        </p:nvGraphicFramePr>
        <p:xfrm>
          <a:off x="0" y="44624"/>
          <a:ext cx="51480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32854"/>
              </p:ext>
            </p:extLst>
          </p:nvPr>
        </p:nvGraphicFramePr>
        <p:xfrm>
          <a:off x="3779912" y="2852937"/>
          <a:ext cx="5364088" cy="40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76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770</Words>
  <Application>Microsoft Office PowerPoint</Application>
  <PresentationFormat>Экран (4:3)</PresentationFormat>
  <Paragraphs>247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Основы составления районного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Гранкина ГВ</cp:lastModifiedBy>
  <cp:revision>54</cp:revision>
  <dcterms:created xsi:type="dcterms:W3CDTF">2017-12-13T01:34:47Z</dcterms:created>
  <dcterms:modified xsi:type="dcterms:W3CDTF">2024-02-16T06:04:38Z</dcterms:modified>
</cp:coreProperties>
</file>